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11090280" r:id="rId5"/>
    <p:sldId id="11090283" r:id="rId6"/>
    <p:sldId id="11090284" r:id="rId7"/>
    <p:sldId id="11090285" r:id="rId8"/>
    <p:sldId id="11090286" r:id="rId9"/>
    <p:sldId id="11090287" r:id="rId10"/>
    <p:sldId id="11090268" r:id="rId11"/>
    <p:sldId id="11090269" r:id="rId12"/>
    <p:sldId id="11090279" r:id="rId13"/>
    <p:sldId id="11090281" r:id="rId14"/>
    <p:sldId id="11090282" r:id="rId15"/>
    <p:sldId id="11090270" r:id="rId16"/>
    <p:sldId id="11090271" r:id="rId17"/>
    <p:sldId id="11090278" r:id="rId18"/>
    <p:sldId id="11090256" r:id="rId19"/>
  </p:sldIdLst>
  <p:sldSz cx="12192000" cy="6858000"/>
  <p:notesSz cx="6858000" cy="9144000"/>
  <p:embeddedFontLst>
    <p:embeddedFont>
      <p:font typeface="思源黑体 CN Regular" panose="020F0702030404030204" charset="-122"/>
      <p:bold r:id="rId23"/>
      <p:italic r:id="rId24"/>
      <p:boldItalic r:id="rId25"/>
    </p:embeddedFont>
    <p:embeddedFont>
      <p:font typeface="华文宋体" panose="02010600040101010101" pitchFamily="2" charset="-122"/>
      <p:regular r:id="rId26"/>
    </p:embeddedFont>
    <p:embeddedFont>
      <p:font typeface="华文中宋" panose="02010600040101010101" charset="-122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等线" panose="02010600030101010101" charset="-122"/>
      <p:regular r:id="rId32"/>
    </p:embeddedFont>
    <p:embeddedFont>
      <p:font typeface="Arial Rounded MT Bold" panose="020F0704030504030204" charset="0"/>
      <p:regular r:id="rId33"/>
    </p:embeddedFont>
    <p:embeddedFont>
      <p:font typeface="华文仿宋" panose="02010600040101010101" pitchFamily="2" charset="-122"/>
      <p:regular r:id="rId34"/>
    </p:embeddedFont>
    <p:embeddedFont>
      <p:font typeface="等线 Light" panose="0201060003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9" userDrawn="1">
          <p15:clr>
            <a:srgbClr val="A4A3A4"/>
          </p15:clr>
        </p15:guide>
        <p15:guide id="2" pos="39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492"/>
    <a:srgbClr val="FF9933"/>
    <a:srgbClr val="77BFF5"/>
    <a:srgbClr val="0179BA"/>
    <a:srgbClr val="0079BA"/>
    <a:srgbClr val="BAB100"/>
    <a:srgbClr val="00BA16"/>
    <a:srgbClr val="E6E6E6"/>
    <a:srgbClr val="0028BA"/>
    <a:srgbClr val="0086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9" autoAdjust="0"/>
    <p:restoredTop sz="77535" autoAdjust="0"/>
  </p:normalViewPr>
  <p:slideViewPr>
    <p:cSldViewPr snapToGrid="0" showGuides="1">
      <p:cViewPr varScale="1">
        <p:scale>
          <a:sx n="79" d="100"/>
          <a:sy n="79" d="100"/>
        </p:scale>
        <p:origin x="77" y="696"/>
      </p:cViewPr>
      <p:guideLst>
        <p:guide orient="horz" pos="3769"/>
        <p:guide pos="39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38.xml"/><Relationship Id="rId35" Type="http://schemas.openxmlformats.org/officeDocument/2006/relationships/font" Target="fonts/font13.fntdata"/><Relationship Id="rId34" Type="http://schemas.openxmlformats.org/officeDocument/2006/relationships/font" Target="fonts/font12.fntdata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639D-76E5-4641-BBF9-1397B5F525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1FB5D8-9A61-4D15-9B43-63084C4A9B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F0702030404030204" charset="-122"/>
                <a:ea typeface="思源黑体 CN Regular" panose="020F070203040403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Runtime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主 要 负 责 加 载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转换得到的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模型，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并在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ROC-RK3588-RT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板端通过调用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驱动在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上实现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模型的推理。在推理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模型时，用户可以自行定义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模型的推理参数设置，定义不同的文本生成方式，并通过预先定义的回调函数不断获得模型的推理结果。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1FB5D8-9A61-4D15-9B43-63084C4A9B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F0702030404030204" charset="-122"/>
                <a:ea typeface="思源黑体 CN Regular" panose="020F070203040403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4638-962D-4582-8434-52F59EA7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23B1-382D-4904-940A-5916E9510A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4638-962D-4582-8434-52F59EA7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23B1-382D-4904-940A-5916E9510A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组合 39"/>
          <p:cNvGrpSpPr/>
          <p:nvPr userDrawn="1"/>
        </p:nvGrpSpPr>
        <p:grpSpPr>
          <a:xfrm>
            <a:off x="0" y="6484362"/>
            <a:ext cx="12192000" cy="345287"/>
            <a:chOff x="0" y="6484362"/>
            <a:chExt cx="12192000" cy="345287"/>
          </a:xfrm>
        </p:grpSpPr>
        <p:cxnSp>
          <p:nvCxnSpPr>
            <p:cNvPr id="41" name="直接连接符 40"/>
            <p:cNvCxnSpPr/>
            <p:nvPr userDrawn="1"/>
          </p:nvCxnSpPr>
          <p:spPr>
            <a:xfrm>
              <a:off x="0" y="6657005"/>
              <a:ext cx="84572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 userDrawn="1"/>
          </p:nvSpPr>
          <p:spPr>
            <a:xfrm>
              <a:off x="846595" y="6484362"/>
              <a:ext cx="2012089" cy="3452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ctr" defTabSz="914400" rtl="0" eaLnBrk="1" latinLnBrk="0" hangingPunct="1">
                <a:lnSpc>
                  <a:spcPct val="130000"/>
                </a:lnSpc>
              </a:pPr>
              <a:r>
                <a:rPr lang="zh-CN" altLang="en-US" sz="1400" kern="1200" spc="300" dirty="0">
                  <a:solidFill>
                    <a:srgbClr val="007AB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竢实扬华 自强不息</a:t>
              </a:r>
              <a:endParaRPr lang="zh-CN" altLang="en-US" sz="1400" kern="1200" spc="300" dirty="0">
                <a:solidFill>
                  <a:srgbClr val="007AB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cxnSp>
          <p:nvCxnSpPr>
            <p:cNvPr id="43" name="直接连接符 42"/>
            <p:cNvCxnSpPr/>
            <p:nvPr userDrawn="1"/>
          </p:nvCxnSpPr>
          <p:spPr>
            <a:xfrm>
              <a:off x="2859553" y="6657005"/>
              <a:ext cx="933244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E4638-962D-4582-8434-52F59EA7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823B1-382D-4904-940A-5916E9510A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tags" Target="../tags/tag37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hyperlink" Target="mailto:702681245@qq.com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3.xml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11.png"/><Relationship Id="rId17" Type="http://schemas.openxmlformats.org/officeDocument/2006/relationships/image" Target="../media/image10.png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4.png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建筑的摆设布局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6"/>
          <a:stretch>
            <a:fillRect/>
          </a:stretch>
        </p:blipFill>
        <p:spPr>
          <a:xfrm>
            <a:off x="3893776" y="0"/>
            <a:ext cx="8298225" cy="6858000"/>
          </a:xfrm>
          <a:custGeom>
            <a:avLst/>
            <a:gdLst>
              <a:gd name="connsiteX0" fmla="*/ 0 w 8298225"/>
              <a:gd name="connsiteY0" fmla="*/ 0 h 6858000"/>
              <a:gd name="connsiteX1" fmla="*/ 8298225 w 8298225"/>
              <a:gd name="connsiteY1" fmla="*/ 0 h 6858000"/>
              <a:gd name="connsiteX2" fmla="*/ 8298225 w 8298225"/>
              <a:gd name="connsiteY2" fmla="*/ 6858000 h 6858000"/>
              <a:gd name="connsiteX3" fmla="*/ 0 w 829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8225" h="6858000">
                <a:moveTo>
                  <a:pt x="0" y="0"/>
                </a:moveTo>
                <a:lnTo>
                  <a:pt x="8298225" y="0"/>
                </a:lnTo>
                <a:lnTo>
                  <a:pt x="82982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46000">
                <a:srgbClr val="FFFFFF">
                  <a:alpha val="9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  <p:pic>
        <p:nvPicPr>
          <p:cNvPr id="41" name="图片 40" descr="图片包含 鸟, 线, 刀, 群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326"/>
          <a:stretch>
            <a:fillRect/>
          </a:stretch>
        </p:blipFill>
        <p:spPr>
          <a:xfrm flipH="1">
            <a:off x="-2" y="0"/>
            <a:ext cx="7315202" cy="5611408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92125" y="2289175"/>
            <a:ext cx="11429365" cy="238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在</a:t>
            </a:r>
            <a:r>
              <a:rPr lang="en-US" altLang="zh-CN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RK3588</a:t>
            </a:r>
            <a:r>
              <a:rPr lang="zh-CN" altLang="en-US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上部署</a:t>
            </a:r>
            <a:r>
              <a:rPr lang="en-US" altLang="zh-CN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DeepSeek-1.5B</a:t>
            </a:r>
            <a:endParaRPr lang="zh-CN" altLang="en-US" sz="5400" b="1" dirty="0">
              <a:solidFill>
                <a:srgbClr val="0079BA"/>
              </a:solidFill>
              <a:effectLst>
                <a:outerShdw blurRad="50800" dist="38100" dir="5400000" rotWithShape="0">
                  <a:srgbClr val="000000">
                    <a:lumMod val="20000"/>
                    <a:alpha val="20000"/>
                  </a:srgbClr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 amt="5000"/>
          </a:blip>
          <a:srcRect l="2633" r="2633" b="36399"/>
          <a:stretch>
            <a:fillRect/>
          </a:stretch>
        </p:blipFill>
        <p:spPr>
          <a:xfrm>
            <a:off x="0" y="6004615"/>
            <a:ext cx="12192000" cy="864675"/>
          </a:xfrm>
          <a:custGeom>
            <a:avLst/>
            <a:gdLst>
              <a:gd name="connsiteX0" fmla="*/ 0 w 12192000"/>
              <a:gd name="connsiteY0" fmla="*/ 0 h 864675"/>
              <a:gd name="connsiteX1" fmla="*/ 12192000 w 12192000"/>
              <a:gd name="connsiteY1" fmla="*/ 0 h 864675"/>
              <a:gd name="connsiteX2" fmla="*/ 12192000 w 12192000"/>
              <a:gd name="connsiteY2" fmla="*/ 864675 h 864675"/>
              <a:gd name="connsiteX3" fmla="*/ 0 w 12192000"/>
              <a:gd name="connsiteY3" fmla="*/ 864675 h 86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864675">
                <a:moveTo>
                  <a:pt x="0" y="0"/>
                </a:moveTo>
                <a:lnTo>
                  <a:pt x="12192000" y="0"/>
                </a:lnTo>
                <a:lnTo>
                  <a:pt x="12192000" y="864675"/>
                </a:lnTo>
                <a:lnTo>
                  <a:pt x="0" y="864675"/>
                </a:lnTo>
                <a:close/>
              </a:path>
            </a:pathLst>
          </a:custGeom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" y="233680"/>
            <a:ext cx="3051175" cy="937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5"/>
          <p:cNvSpPr/>
          <p:nvPr/>
        </p:nvSpPr>
        <p:spPr>
          <a:xfrm rot="10800000" flipH="1">
            <a:off x="-1" y="236848"/>
            <a:ext cx="7841129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810" y="226104"/>
            <a:ext cx="7809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轻量化部署部署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圆角矩形 11"/>
          <p:cNvSpPr/>
          <p:nvPr>
            <p:custDataLst>
              <p:tags r:id="rId1"/>
            </p:custDataLst>
          </p:nvPr>
        </p:nvSpPr>
        <p:spPr>
          <a:xfrm>
            <a:off x="86810" y="809335"/>
            <a:ext cx="5688330" cy="570801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95274" y="980431"/>
            <a:ext cx="536686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Step 1</a:t>
            </a:r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:(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准备阶段）配置</a:t>
            </a:r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Visual Studio Code</a:t>
            </a:r>
            <a:endParaRPr lang="en-US" altLang="zh-CN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参照下方</a:t>
            </a:r>
            <a:r>
              <a:rPr lang="en-US" altLang="zh-CN" dirty="0"/>
              <a:t>CSDN</a:t>
            </a:r>
            <a:r>
              <a:rPr lang="zh-CN" altLang="en-US" dirty="0"/>
              <a:t>博客下载并配置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Visual Studio Code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，并下载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python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插件，以便后期运行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python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代码。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Step 2</a:t>
            </a:r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: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下载所需模型</a:t>
            </a:r>
            <a:endParaRPr lang="en-US" altLang="zh-CN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https://hf-mirror.com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官方网站的搜索栏中搜索所需模型，点击中间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Files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部分，将模型所需文件下载到个人电脑。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Step 3</a:t>
            </a:r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: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安装</a:t>
            </a:r>
            <a:r>
              <a:rPr lang="en-US" altLang="zh-CN" sz="2000" b="1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pytorch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基础环境及加载模型所需</a:t>
            </a:r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python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库</a:t>
            </a:r>
            <a:endParaRPr lang="en-US" altLang="zh-CN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通过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WIN+R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键打开命令行工具（管理员身份），用命令行下载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pytorch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环境和加载模型过程中需要用到的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transformers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torch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fastapi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uvicorn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python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库。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python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库：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pip install transformers torch 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fastapi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uvicorn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FF99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注：为避免可能存在的权限问题，应用管理员身份打开命令行工具。</a:t>
            </a:r>
            <a:endParaRPr lang="en-US" altLang="zh-CN" b="1" dirty="0">
              <a:solidFill>
                <a:srgbClr val="FF99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208397" y="875664"/>
            <a:ext cx="2659445" cy="432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77BFF5"/>
                </a:solidFill>
              </a:rPr>
              <a:t>配置</a:t>
            </a:r>
            <a:r>
              <a:rPr lang="en-US" altLang="zh-CN" b="1" dirty="0">
                <a:solidFill>
                  <a:srgbClr val="77BFF5"/>
                </a:solidFill>
                <a:sym typeface="Wingdings" panose="05000000000000000000" pitchFamily="2" charset="2"/>
              </a:rPr>
              <a:t>Visual Studio Code</a:t>
            </a:r>
            <a:endParaRPr lang="zh-CN" altLang="en-US" b="1" dirty="0">
              <a:solidFill>
                <a:srgbClr val="77BFF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08396" y="1322393"/>
            <a:ext cx="5688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https://blog.csdn.net/msdcp/article/details/127033151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b="10447"/>
          <a:stretch>
            <a:fillRect/>
          </a:stretch>
        </p:blipFill>
        <p:spPr>
          <a:xfrm>
            <a:off x="6208396" y="1804900"/>
            <a:ext cx="2487948" cy="382948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649767" y="3361636"/>
            <a:ext cx="2000540" cy="6034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曲线 18"/>
          <p:cNvCxnSpPr/>
          <p:nvPr/>
        </p:nvCxnSpPr>
        <p:spPr>
          <a:xfrm rot="5400000" flipH="1" flipV="1">
            <a:off x="8535804" y="3006236"/>
            <a:ext cx="631261" cy="40225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云形 21"/>
          <p:cNvSpPr/>
          <p:nvPr/>
        </p:nvSpPr>
        <p:spPr>
          <a:xfrm>
            <a:off x="8907277" y="1606553"/>
            <a:ext cx="2587196" cy="1424979"/>
          </a:xfrm>
          <a:prstGeom prst="cloud">
            <a:avLst/>
          </a:prstGeom>
          <a:solidFill>
            <a:srgbClr val="77BF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安装</a:t>
            </a:r>
            <a:r>
              <a:rPr lang="en-US" altLang="zh-CN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python</a:t>
            </a: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插件，后期可通过此软件来修改和运行代码</a:t>
            </a:r>
            <a:endParaRPr lang="zh-CN" altLang="en-US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95" y="4023192"/>
            <a:ext cx="5138969" cy="2698024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9873589" y="4576642"/>
            <a:ext cx="1694294" cy="432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77BFF5"/>
                </a:solidFill>
              </a:rPr>
              <a:t>安装相关环境</a:t>
            </a:r>
            <a:endParaRPr lang="zh-CN" altLang="en-US" b="1" dirty="0">
              <a:solidFill>
                <a:srgbClr val="77BFF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5" grpId="0" animBg="1"/>
      <p:bldP spid="22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11"/>
          <p:cNvSpPr/>
          <p:nvPr>
            <p:custDataLst>
              <p:tags r:id="rId1"/>
            </p:custDataLst>
          </p:nvPr>
        </p:nvSpPr>
        <p:spPr>
          <a:xfrm>
            <a:off x="223954" y="1228976"/>
            <a:ext cx="5872046" cy="164123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11026" y="221085"/>
            <a:ext cx="7841129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810" y="212522"/>
            <a:ext cx="7809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轻量化部署部署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047" y="1325328"/>
            <a:ext cx="57339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Step 4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：运行</a:t>
            </a:r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使用本地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轻量化部署大模型，需要用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代码来调用大模型提供的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接口。进入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Visual Studio Code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，打开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代码尝试运行。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2001"/>
          <a:stretch>
            <a:fillRect/>
          </a:stretch>
        </p:blipFill>
        <p:spPr>
          <a:xfrm>
            <a:off x="108534" y="3192309"/>
            <a:ext cx="6305119" cy="32504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38" y="863245"/>
            <a:ext cx="5686540" cy="33419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r="20869"/>
          <a:stretch>
            <a:fillRect/>
          </a:stretch>
        </p:blipFill>
        <p:spPr>
          <a:xfrm>
            <a:off x="6466938" y="4193033"/>
            <a:ext cx="5686540" cy="724903"/>
          </a:xfrm>
          <a:prstGeom prst="rect">
            <a:avLst/>
          </a:prstGeom>
        </p:spPr>
      </p:pic>
      <p:cxnSp>
        <p:nvCxnSpPr>
          <p:cNvPr id="15" name="连接符: 曲线 14"/>
          <p:cNvCxnSpPr/>
          <p:nvPr/>
        </p:nvCxnSpPr>
        <p:spPr>
          <a:xfrm flipV="1">
            <a:off x="2117807" y="4415652"/>
            <a:ext cx="1189350" cy="108970"/>
          </a:xfrm>
          <a:prstGeom prst="curvedConnector3">
            <a:avLst/>
          </a:prstGeom>
          <a:ln>
            <a:solidFill>
              <a:srgbClr val="FF993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卷形: 水平 15"/>
          <p:cNvSpPr/>
          <p:nvPr/>
        </p:nvSpPr>
        <p:spPr>
          <a:xfrm>
            <a:off x="3453871" y="4259304"/>
            <a:ext cx="1766861" cy="544849"/>
          </a:xfrm>
          <a:prstGeom prst="horizontalScroll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77BFF5"/>
                </a:solidFill>
              </a:rPr>
              <a:t>注意修改路径</a:t>
            </a:r>
            <a:endParaRPr lang="zh-CN" altLang="en-US" b="1" dirty="0">
              <a:solidFill>
                <a:srgbClr val="77BFF5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938" y="5449106"/>
            <a:ext cx="5686540" cy="99367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50801" y="4343462"/>
            <a:ext cx="1092468" cy="14437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卷形: 水平 13"/>
          <p:cNvSpPr/>
          <p:nvPr/>
        </p:nvSpPr>
        <p:spPr>
          <a:xfrm>
            <a:off x="6521115" y="4904257"/>
            <a:ext cx="5524901" cy="544849"/>
          </a:xfrm>
          <a:prstGeom prst="horizontalScroll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77BFF5"/>
                </a:solidFill>
              </a:rPr>
              <a:t>出现如下提示说明</a:t>
            </a:r>
            <a:r>
              <a:rPr lang="en-US" altLang="zh-CN" b="1" dirty="0" err="1">
                <a:solidFill>
                  <a:srgbClr val="77BFF5"/>
                </a:solidFill>
              </a:rPr>
              <a:t>uvicorn</a:t>
            </a:r>
            <a:r>
              <a:rPr lang="zh-CN" altLang="en-US" b="1" dirty="0">
                <a:solidFill>
                  <a:srgbClr val="77BFF5"/>
                </a:solidFill>
              </a:rPr>
              <a:t>成功启动，等待</a:t>
            </a:r>
            <a:r>
              <a:rPr lang="en-US" altLang="zh-CN" b="1" dirty="0">
                <a:solidFill>
                  <a:srgbClr val="77BFF5"/>
                </a:solidFill>
              </a:rPr>
              <a:t>HTTP</a:t>
            </a:r>
            <a:r>
              <a:rPr lang="zh-CN" altLang="en-US" b="1" dirty="0">
                <a:solidFill>
                  <a:srgbClr val="77BFF5"/>
                </a:solidFill>
              </a:rPr>
              <a:t>请求</a:t>
            </a:r>
            <a:endParaRPr lang="zh-CN" altLang="en-US" b="1" dirty="0">
              <a:solidFill>
                <a:srgbClr val="77BFF5"/>
              </a:solidFill>
            </a:endParaRPr>
          </a:p>
        </p:txBody>
      </p:sp>
      <p:cxnSp>
        <p:nvCxnSpPr>
          <p:cNvPr id="12" name="连接符: 曲线 11"/>
          <p:cNvCxnSpPr/>
          <p:nvPr/>
        </p:nvCxnSpPr>
        <p:spPr>
          <a:xfrm rot="5400000" flipH="1" flipV="1">
            <a:off x="6498302" y="5426699"/>
            <a:ext cx="385007" cy="127622"/>
          </a:xfrm>
          <a:prstGeom prst="curvedConnector3">
            <a:avLst>
              <a:gd name="adj1" fmla="val 50000"/>
            </a:avLst>
          </a:prstGeom>
          <a:ln>
            <a:solidFill>
              <a:srgbClr val="FF993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>
            <p:custDataLst>
              <p:tags r:id="rId1"/>
            </p:custDataLst>
          </p:nvPr>
        </p:nvSpPr>
        <p:spPr>
          <a:xfrm>
            <a:off x="223954" y="999860"/>
            <a:ext cx="5872046" cy="115977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5"/>
          <p:cNvSpPr/>
          <p:nvPr/>
        </p:nvSpPr>
        <p:spPr>
          <a:xfrm rot="10800000" flipH="1">
            <a:off x="11026" y="221085"/>
            <a:ext cx="7841129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810" y="212522"/>
            <a:ext cx="7809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轻量化部署部署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954" y="1044489"/>
            <a:ext cx="58720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Step 5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：测试</a:t>
            </a:r>
            <a:r>
              <a:rPr lang="en-US" altLang="zh-CN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功能，观察模型输出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uvicorn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成功连接后，使用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脚本进行测试，观察模型输出。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5" y="2204267"/>
            <a:ext cx="7187740" cy="1558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54" y="4594344"/>
            <a:ext cx="11708328" cy="897822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231435" y="3802576"/>
            <a:ext cx="3700155" cy="7517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示例输出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988" y="2204267"/>
            <a:ext cx="7892012" cy="1558250"/>
          </a:xfrm>
          <a:prstGeom prst="rect">
            <a:avLst/>
          </a:prstGeom>
        </p:spPr>
      </p:pic>
      <p:sp>
        <p:nvSpPr>
          <p:cNvPr id="9" name="卷形: 水平 8"/>
          <p:cNvSpPr/>
          <p:nvPr/>
        </p:nvSpPr>
        <p:spPr>
          <a:xfrm>
            <a:off x="8137546" y="2391368"/>
            <a:ext cx="3823019" cy="657082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9933"/>
                </a:solidFill>
              </a:rPr>
              <a:t>编写</a:t>
            </a:r>
            <a:r>
              <a:rPr lang="en-US" altLang="zh-CN" b="1" dirty="0">
                <a:solidFill>
                  <a:srgbClr val="FF9933"/>
                </a:solidFill>
              </a:rPr>
              <a:t>python</a:t>
            </a:r>
            <a:r>
              <a:rPr lang="zh-CN" altLang="en-US" b="1" dirty="0">
                <a:solidFill>
                  <a:srgbClr val="FF9933"/>
                </a:solidFill>
              </a:rPr>
              <a:t>脚本，让模型介绍自己</a:t>
            </a:r>
            <a:endParaRPr lang="zh-CN" altLang="en-US" b="1" dirty="0">
              <a:solidFill>
                <a:srgbClr val="FF9933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54" y="5386112"/>
            <a:ext cx="11708328" cy="1164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820" y="236855"/>
            <a:ext cx="1886585" cy="417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群众背景</a:t>
            </a:r>
            <a:endParaRPr lang="zh-CN" altLang="en-US" sz="2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 rot="10800000" flipH="1">
            <a:off x="0" y="236855"/>
            <a:ext cx="6514465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36855"/>
            <a:ext cx="7182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LM Studio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295275" y="875665"/>
            <a:ext cx="5688330" cy="570801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55295" y="1077595"/>
            <a:ext cx="531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Step1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：下载</a:t>
            </a:r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LM Studio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软件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55295" y="1370330"/>
            <a:ext cx="5440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打开官网地址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https://lm-studio.cn/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，根据电脑系统下载对应的安装包，然后安装即可。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55295" y="2034540"/>
            <a:ext cx="531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Step2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：在魔搭社区中下载模型文件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55295" y="2315845"/>
            <a:ext cx="5440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打开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https://www.modelscope.cn/my/overview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，在搜索栏中搜索模型名称，以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DeepSeek-R1-Distill-Qwen-1.5B-GGUF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为例。利用命令行下载。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）输入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pip install 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modelscope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安装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ModelScope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；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）输入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modelscope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 download --model 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unsloth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/DeepSeek-R1-Distill-Qwen-1.5B-GGUF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下载完整模型库。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483870" y="4347170"/>
            <a:ext cx="531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Step3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：将模型文件放入</a:t>
            </a:r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LM Studio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模型文件夹下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455295" y="4715470"/>
            <a:ext cx="54400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）根据命令行中显示路径找到下载好的模型文件，将下好的模型文件放入一个两层的目录内；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）打开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LM Studio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，按步骤找到其模型文件夹的位置；再将（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）中的两层模型文件放入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LM Studio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的模型文件夹中。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  <a:p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56550" y="735965"/>
            <a:ext cx="1985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图示</a:t>
            </a:r>
            <a:r>
              <a:rPr lang="en-US" altLang="zh-CN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-Step3</a:t>
            </a:r>
            <a:r>
              <a:rPr lang="zh-CN" altLang="en-US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lang="zh-CN" altLang="en-US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endParaRPr lang="zh-CN" altLang="en-US" sz="20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610" y="1131570"/>
            <a:ext cx="5342890" cy="2372995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10000"/>
              </a:schemeClr>
            </a:solidFill>
            <a:prstDash val="solid"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7610" y="3558540"/>
            <a:ext cx="5314950" cy="2527300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11000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0820" y="236855"/>
            <a:ext cx="1886585" cy="417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群众背景</a:t>
            </a:r>
            <a:endParaRPr lang="zh-CN" altLang="en-US" sz="2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0" y="236855"/>
            <a:ext cx="6514465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1300" y="236855"/>
            <a:ext cx="7182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LM Studio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5042535" y="875665"/>
            <a:ext cx="6243955" cy="107378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26540" y="740410"/>
            <a:ext cx="1985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图示</a:t>
            </a:r>
            <a:r>
              <a:rPr lang="en-US" altLang="zh-CN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-Step3</a:t>
            </a:r>
            <a:r>
              <a:rPr lang="zh-CN" altLang="en-US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endParaRPr lang="zh-CN" altLang="en-US" sz="20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" y="2774950"/>
            <a:ext cx="3809365" cy="1593850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27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108710"/>
            <a:ext cx="3797300" cy="1666240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29000"/>
              </a:schemeClr>
            </a:solidFill>
            <a:prstDash val="solid"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" y="4368800"/>
            <a:ext cx="3809365" cy="2205990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29000"/>
              </a:schemeClr>
            </a:solidFill>
            <a:prstDash val="solid"/>
          </a:ln>
        </p:spPr>
      </p:pic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5216525" y="895350"/>
            <a:ext cx="531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Arial Rounded MT Bold" panose="020F0704030504030204" charset="0"/>
                <a:ea typeface="华文宋体" panose="02010600040101010101" pitchFamily="2" charset="-122"/>
                <a:cs typeface="Arial Rounded MT Bold" panose="020F0704030504030204" charset="0"/>
              </a:rPr>
              <a:t>Step4</a:t>
            </a:r>
            <a:r>
              <a:rPr lang="zh-CN" altLang="en-US" b="1">
                <a:solidFill>
                  <a:srgbClr val="C00000"/>
                </a:solidFill>
                <a:latin typeface="Arial Rounded MT Bold" panose="020F0704030504030204" charset="0"/>
                <a:ea typeface="华文宋体" panose="02010600040101010101" pitchFamily="2" charset="-122"/>
                <a:cs typeface="Arial Rounded MT Bold" panose="020F0704030504030204" charset="0"/>
              </a:rPr>
              <a:t>：部署模型</a:t>
            </a:r>
            <a:endParaRPr lang="zh-CN" altLang="en-US" b="1">
              <a:solidFill>
                <a:srgbClr val="C00000"/>
              </a:solidFill>
              <a:latin typeface="Arial Rounded MT Bold" panose="020F0704030504030204" charset="0"/>
              <a:ea typeface="华文宋体" panose="02010600040101010101" pitchFamily="2" charset="-122"/>
              <a:cs typeface="Arial Rounded MT Bold" panose="020F07040305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16525" y="1206500"/>
            <a:ext cx="6069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在聊天界面选择模型、点击Load Model即部署完成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，即可开始对话。</a:t>
            </a:r>
            <a:endParaRPr lang="zh-CN" altLang="en-US" b="1">
              <a:solidFill>
                <a:srgbClr val="C00000"/>
              </a:solidFill>
              <a:latin typeface="Arial Rounded MT Bold" panose="020F0704030504030204" charset="0"/>
              <a:ea typeface="华文宋体" panose="02010600040101010101" pitchFamily="2" charset="-122"/>
              <a:cs typeface="Arial Rounded MT Bold" panose="020F0704030504030204" charset="0"/>
            </a:endParaRPr>
          </a:p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 b="53472"/>
          <a:stretch>
            <a:fillRect/>
          </a:stretch>
        </p:blipFill>
        <p:spPr>
          <a:xfrm>
            <a:off x="5317490" y="2325370"/>
            <a:ext cx="5692775" cy="1843405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27000"/>
              </a:schemeClr>
            </a:solidFill>
            <a:prstDash val="solid"/>
          </a:ln>
        </p:spPr>
      </p:pic>
      <p:sp>
        <p:nvSpPr>
          <p:cNvPr id="22" name="文本框 21"/>
          <p:cNvSpPr txBox="1"/>
          <p:nvPr/>
        </p:nvSpPr>
        <p:spPr>
          <a:xfrm>
            <a:off x="7171690" y="1945640"/>
            <a:ext cx="1985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图示</a:t>
            </a:r>
            <a:r>
              <a:rPr lang="en-US" altLang="zh-CN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-Step4</a:t>
            </a:r>
            <a:endParaRPr lang="zh-CN" altLang="en-US" sz="20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rcRect b="31194"/>
          <a:stretch>
            <a:fillRect/>
          </a:stretch>
        </p:blipFill>
        <p:spPr>
          <a:xfrm>
            <a:off x="5317490" y="4168775"/>
            <a:ext cx="5692775" cy="2335530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27000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255260" y="1107440"/>
            <a:ext cx="1985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模型运行效果</a:t>
            </a:r>
            <a:endParaRPr lang="zh-CN" altLang="en-US" sz="20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820" y="236855"/>
            <a:ext cx="1886585" cy="417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群众背景</a:t>
            </a:r>
            <a:endParaRPr lang="zh-CN" altLang="en-US" sz="2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0" y="236855"/>
            <a:ext cx="6514465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1300" y="236855"/>
            <a:ext cx="7182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LM Studio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rcRect l="33501" r="14132"/>
          <a:stretch>
            <a:fillRect/>
          </a:stretch>
        </p:blipFill>
        <p:spPr>
          <a:xfrm>
            <a:off x="727075" y="1655445"/>
            <a:ext cx="3600450" cy="4103370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15000"/>
              </a:schemeClr>
            </a:solidFill>
            <a:prstDash val="solid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4407" r="14955"/>
          <a:stretch>
            <a:fillRect/>
          </a:stretch>
        </p:blipFill>
        <p:spPr>
          <a:xfrm>
            <a:off x="4498975" y="1655445"/>
            <a:ext cx="3496945" cy="4102735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15000"/>
              </a:schemeClr>
            </a:solidFill>
            <a:prstDash val="solid"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34835" r="14045"/>
          <a:stretch>
            <a:fillRect/>
          </a:stretch>
        </p:blipFill>
        <p:spPr>
          <a:xfrm>
            <a:off x="8167370" y="1655445"/>
            <a:ext cx="3523615" cy="4103370"/>
          </a:xfrm>
          <a:prstGeom prst="rect">
            <a:avLst/>
          </a:prstGeom>
          <a:ln w="28575" cmpd="sng">
            <a:solidFill>
              <a:schemeClr val="accent1">
                <a:shade val="50000"/>
                <a:alpha val="15000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建筑的摆设布局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6"/>
          <a:stretch>
            <a:fillRect/>
          </a:stretch>
        </p:blipFill>
        <p:spPr>
          <a:xfrm>
            <a:off x="3893776" y="0"/>
            <a:ext cx="8298225" cy="6858000"/>
          </a:xfrm>
          <a:custGeom>
            <a:avLst/>
            <a:gdLst>
              <a:gd name="connsiteX0" fmla="*/ 0 w 8298225"/>
              <a:gd name="connsiteY0" fmla="*/ 0 h 6858000"/>
              <a:gd name="connsiteX1" fmla="*/ 8298225 w 8298225"/>
              <a:gd name="connsiteY1" fmla="*/ 0 h 6858000"/>
              <a:gd name="connsiteX2" fmla="*/ 8298225 w 8298225"/>
              <a:gd name="connsiteY2" fmla="*/ 6858000 h 6858000"/>
              <a:gd name="connsiteX3" fmla="*/ 0 w 829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8225" h="6858000">
                <a:moveTo>
                  <a:pt x="0" y="0"/>
                </a:moveTo>
                <a:lnTo>
                  <a:pt x="8298225" y="0"/>
                </a:lnTo>
                <a:lnTo>
                  <a:pt x="82982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46000">
                <a:srgbClr val="FFFFFF">
                  <a:alpha val="9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  <p:pic>
        <p:nvPicPr>
          <p:cNvPr id="41" name="图片 40" descr="图片包含 鸟, 线, 刀, 群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326"/>
          <a:stretch>
            <a:fillRect/>
          </a:stretch>
        </p:blipFill>
        <p:spPr>
          <a:xfrm flipH="1">
            <a:off x="-2" y="0"/>
            <a:ext cx="7315202" cy="5611408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 amt="20000"/>
          </a:blip>
          <a:srcRect l="2633" r="2633" b="36399"/>
          <a:stretch>
            <a:fillRect/>
          </a:stretch>
        </p:blipFill>
        <p:spPr>
          <a:xfrm>
            <a:off x="0" y="5993326"/>
            <a:ext cx="12192000" cy="864675"/>
          </a:xfrm>
          <a:custGeom>
            <a:avLst/>
            <a:gdLst>
              <a:gd name="connsiteX0" fmla="*/ 0 w 12192000"/>
              <a:gd name="connsiteY0" fmla="*/ 0 h 864675"/>
              <a:gd name="connsiteX1" fmla="*/ 12192000 w 12192000"/>
              <a:gd name="connsiteY1" fmla="*/ 0 h 864675"/>
              <a:gd name="connsiteX2" fmla="*/ 12192000 w 12192000"/>
              <a:gd name="connsiteY2" fmla="*/ 864675 h 864675"/>
              <a:gd name="connsiteX3" fmla="*/ 0 w 12192000"/>
              <a:gd name="connsiteY3" fmla="*/ 864675 h 86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864675">
                <a:moveTo>
                  <a:pt x="0" y="0"/>
                </a:moveTo>
                <a:lnTo>
                  <a:pt x="12192000" y="0"/>
                </a:lnTo>
                <a:lnTo>
                  <a:pt x="12192000" y="864675"/>
                </a:lnTo>
                <a:lnTo>
                  <a:pt x="0" y="864675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743615" y="2391754"/>
            <a:ext cx="618713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spc="300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B" panose="00020600040101010101" pitchFamily="18" charset="-122"/>
              </a:rPr>
              <a:t>感谢观看</a:t>
            </a:r>
            <a:endParaRPr lang="zh-CN" altLang="en-US" sz="8800" spc="300" dirty="0">
              <a:solidFill>
                <a:srgbClr val="0079BA"/>
              </a:solidFill>
              <a:effectLst>
                <a:outerShdw blurRad="50800" dist="38100" dir="5400000" rotWithShape="0">
                  <a:srgbClr val="000000">
                    <a:lumMod val="20000"/>
                    <a:alpha val="20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1374778"/>
            <a:ext cx="1654585" cy="5084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9306" y="5529108"/>
            <a:ext cx="413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制作人：张澔瑜 </a:t>
            </a:r>
            <a:r>
              <a:rPr lang="en-US" altLang="zh-CN" dirty="0">
                <a:hlinkClick r:id="rId6"/>
              </a:rPr>
              <a:t>702681245@qq.com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罗逸航 </a:t>
            </a:r>
            <a:r>
              <a:rPr lang="en-US" altLang="zh-CN" dirty="0"/>
              <a:t>2780720594@qq.com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RX3588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1"/>
            </p:custDataLst>
          </p:nvPr>
        </p:nvSpPr>
        <p:spPr>
          <a:xfrm>
            <a:off x="6874509" y="1696333"/>
            <a:ext cx="3698241" cy="4222750"/>
          </a:xfrm>
          <a:prstGeom prst="roundRect">
            <a:avLst/>
          </a:prstGeom>
          <a:solidFill>
            <a:srgbClr val="F2C49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4" b="43000"/>
          <a:stretch>
            <a:fillRect/>
          </a:stretch>
        </p:blipFill>
        <p:spPr bwMode="auto">
          <a:xfrm>
            <a:off x="229280" y="1076290"/>
            <a:ext cx="5866720" cy="489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l="3489" t="7894"/>
          <a:stretch>
            <a:fillRect/>
          </a:stretch>
        </p:blipFill>
        <p:spPr>
          <a:xfrm>
            <a:off x="7875270" y="880110"/>
            <a:ext cx="1500374" cy="6036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120253" y="2145950"/>
            <a:ext cx="32067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瑞芯微</a:t>
            </a:r>
            <a:r>
              <a:rPr lang="en-US" altLang="zh-CN" b="1" dirty="0"/>
              <a:t>RK3588</a:t>
            </a:r>
            <a:r>
              <a:rPr lang="zh-CN" altLang="en-US" dirty="0"/>
              <a:t>新一代</a:t>
            </a:r>
            <a:r>
              <a:rPr lang="zh-CN" altLang="en-US" b="1" dirty="0"/>
              <a:t>八核</a:t>
            </a:r>
            <a:r>
              <a:rPr lang="en-US" altLang="zh-CN" b="1" dirty="0"/>
              <a:t>64</a:t>
            </a:r>
            <a:r>
              <a:rPr lang="zh-CN" altLang="en-US" b="1" dirty="0"/>
              <a:t>位</a:t>
            </a:r>
            <a:r>
              <a:rPr lang="en-US" altLang="zh-CN" b="1" dirty="0"/>
              <a:t>ARM</a:t>
            </a:r>
            <a:r>
              <a:rPr lang="zh-CN" altLang="en-US" b="1" dirty="0"/>
              <a:t>处理器</a:t>
            </a:r>
            <a:r>
              <a:rPr lang="zh-CN" altLang="en-US" dirty="0"/>
              <a:t>，具体为四核</a:t>
            </a:r>
            <a:r>
              <a:rPr lang="en-US" altLang="zh-CN" dirty="0"/>
              <a:t>A76</a:t>
            </a:r>
            <a:r>
              <a:rPr lang="zh-CN" altLang="en-US" dirty="0"/>
              <a:t>和四核</a:t>
            </a:r>
            <a:r>
              <a:rPr lang="en-US" altLang="zh-CN" dirty="0"/>
              <a:t>A55</a:t>
            </a:r>
            <a:r>
              <a:rPr lang="zh-CN" altLang="en-US" dirty="0"/>
              <a:t>，采用的三星</a:t>
            </a:r>
            <a:r>
              <a:rPr lang="en-US" altLang="zh-CN" dirty="0"/>
              <a:t>8nm LP</a:t>
            </a:r>
            <a:r>
              <a:rPr lang="zh-CN" altLang="en-US" dirty="0"/>
              <a:t>制程工艺，大核主频最高可达</a:t>
            </a:r>
            <a:r>
              <a:rPr lang="en-US" altLang="zh-CN" dirty="0"/>
              <a:t>2.4GHz</a:t>
            </a:r>
            <a:r>
              <a:rPr lang="zh-CN" altLang="en-US" dirty="0"/>
              <a:t>，</a:t>
            </a:r>
            <a:r>
              <a:rPr lang="zh-CN" altLang="en-US" b="1" dirty="0"/>
              <a:t>集成</a:t>
            </a:r>
            <a:r>
              <a:rPr lang="en-US" altLang="zh-CN" b="1" dirty="0"/>
              <a:t>ARM Mali-G610 MP4 GPU</a:t>
            </a:r>
            <a:r>
              <a:rPr lang="zh-CN" altLang="en-US" dirty="0"/>
              <a:t>，内嵌高性能</a:t>
            </a:r>
            <a:r>
              <a:rPr lang="en-US" altLang="zh-CN" dirty="0"/>
              <a:t>3D</a:t>
            </a:r>
            <a:r>
              <a:rPr lang="zh-CN" altLang="en-US" dirty="0"/>
              <a:t>和</a:t>
            </a:r>
            <a:r>
              <a:rPr lang="en-US" altLang="zh-CN" dirty="0"/>
              <a:t>2D</a:t>
            </a:r>
            <a:r>
              <a:rPr lang="zh-CN" altLang="en-US" dirty="0"/>
              <a:t>图像加速模块，内置</a:t>
            </a:r>
            <a:r>
              <a:rPr lang="zh-CN" altLang="en-US" b="1" dirty="0"/>
              <a:t>高达</a:t>
            </a:r>
            <a:r>
              <a:rPr lang="en-US" altLang="zh-CN" b="1" dirty="0"/>
              <a:t>6 Tops</a:t>
            </a:r>
            <a:r>
              <a:rPr lang="zh-CN" altLang="en-US" b="1" dirty="0"/>
              <a:t>算力</a:t>
            </a:r>
            <a:r>
              <a:rPr lang="zh-CN" altLang="en-US" dirty="0"/>
              <a:t>的</a:t>
            </a:r>
            <a:r>
              <a:rPr lang="en-US" altLang="zh-CN" dirty="0"/>
              <a:t>AI</a:t>
            </a:r>
            <a:r>
              <a:rPr lang="zh-CN" altLang="en-US" dirty="0"/>
              <a:t>加速器</a:t>
            </a:r>
            <a:r>
              <a:rPr lang="en-US" altLang="zh-CN" dirty="0"/>
              <a:t>NPU</a:t>
            </a:r>
            <a:r>
              <a:rPr lang="zh-CN" altLang="en-US" dirty="0"/>
              <a:t>，可选</a:t>
            </a:r>
            <a:r>
              <a:rPr lang="en-US" altLang="zh-CN" dirty="0"/>
              <a:t>4GB</a:t>
            </a:r>
            <a:r>
              <a:rPr lang="zh-CN" altLang="en-US" dirty="0"/>
              <a:t>、</a:t>
            </a:r>
            <a:r>
              <a:rPr lang="en-US" altLang="zh-CN" dirty="0"/>
              <a:t>8GB</a:t>
            </a:r>
            <a:r>
              <a:rPr lang="zh-CN" altLang="en-US" dirty="0"/>
              <a:t>、</a:t>
            </a:r>
            <a:r>
              <a:rPr lang="en-US" altLang="zh-CN" dirty="0"/>
              <a:t>16GB</a:t>
            </a:r>
            <a:r>
              <a:rPr lang="zh-CN" altLang="en-US" dirty="0"/>
              <a:t>或者</a:t>
            </a:r>
            <a:r>
              <a:rPr lang="en-US" altLang="zh-CN" dirty="0"/>
              <a:t>32GB</a:t>
            </a:r>
            <a:r>
              <a:rPr lang="zh-CN" altLang="en-US" dirty="0"/>
              <a:t>内存，具有高达</a:t>
            </a:r>
            <a:r>
              <a:rPr lang="en-US" altLang="zh-CN" dirty="0"/>
              <a:t>8K</a:t>
            </a:r>
            <a:r>
              <a:rPr lang="zh-CN" altLang="en-US" dirty="0"/>
              <a:t>显示处理能力。</a:t>
            </a:r>
            <a:endParaRPr lang="en-US" altLang="zh-CN" dirty="0"/>
          </a:p>
          <a:p>
            <a:r>
              <a:rPr lang="zh-CN" altLang="en-US" dirty="0"/>
              <a:t>我们使用的是</a:t>
            </a:r>
            <a:r>
              <a:rPr lang="en-US" altLang="zh-CN" dirty="0"/>
              <a:t>16g</a:t>
            </a:r>
            <a:r>
              <a:rPr lang="zh-CN" altLang="en-US" dirty="0"/>
              <a:t>版本的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RKLLM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15001" r="9437" b="13690"/>
          <a:stretch>
            <a:fillRect/>
          </a:stretch>
        </p:blipFill>
        <p:spPr bwMode="auto">
          <a:xfrm>
            <a:off x="564614" y="1524193"/>
            <a:ext cx="6148109" cy="30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7806055" y="1115253"/>
            <a:ext cx="2457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RKLLM</a:t>
            </a:r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处理流程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grpSp>
        <p:nvGrpSpPr>
          <p:cNvPr id="25" name="组合 31"/>
          <p:cNvGrpSpPr>
            <a:grpSpLocks noChangeAspect="1"/>
          </p:cNvGrpSpPr>
          <p:nvPr/>
        </p:nvGrpSpPr>
        <p:grpSpPr>
          <a:xfrm rot="5400000">
            <a:off x="8871585" y="2408748"/>
            <a:ext cx="326390" cy="217170"/>
            <a:chOff x="2881121" y="2516898"/>
            <a:chExt cx="376100" cy="250202"/>
          </a:xfrm>
          <a:solidFill>
            <a:schemeClr val="accent1"/>
          </a:solidFill>
        </p:grpSpPr>
        <p:sp>
          <p:nvSpPr>
            <p:cNvPr id="26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8399780" y="1780098"/>
            <a:ext cx="1270000" cy="528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39"/>
          <p:cNvGrpSpPr>
            <a:grpSpLocks noChangeAspect="1"/>
          </p:cNvGrpSpPr>
          <p:nvPr/>
        </p:nvGrpSpPr>
        <p:grpSpPr>
          <a:xfrm rot="5400000">
            <a:off x="8871585" y="3457768"/>
            <a:ext cx="326390" cy="217170"/>
            <a:chOff x="2881121" y="2516898"/>
            <a:chExt cx="376100" cy="250202"/>
          </a:xfrm>
          <a:solidFill>
            <a:schemeClr val="bg1">
              <a:lumMod val="75000"/>
            </a:schemeClr>
          </a:solidFill>
        </p:grpSpPr>
        <p:sp>
          <p:nvSpPr>
            <p:cNvPr id="30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8399780" y="2813243"/>
            <a:ext cx="1270000" cy="528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399780" y="3846388"/>
            <a:ext cx="1270000" cy="528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467725" y="1839788"/>
            <a:ext cx="1134745" cy="416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sym typeface="+mn-ea"/>
              </a:rPr>
              <a:t>Toolkit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467725" y="2869123"/>
            <a:ext cx="1134745" cy="416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sym typeface="+mn-ea"/>
              </a:rPr>
              <a:t>Api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67725" y="3898458"/>
            <a:ext cx="1134745" cy="416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sym typeface="+mn-ea"/>
              </a:rPr>
              <a:t>NPU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RKLLM Toolkit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Freeform: Shape 6"/>
          <p:cNvSpPr/>
          <p:nvPr>
            <p:custDataLst>
              <p:tags r:id="rId1"/>
            </p:custDataLst>
          </p:nvPr>
        </p:nvSpPr>
        <p:spPr bwMode="auto">
          <a:xfrm>
            <a:off x="5536379" y="2583680"/>
            <a:ext cx="1096643" cy="1415661"/>
          </a:xfrm>
          <a:custGeom>
            <a:avLst/>
            <a:gdLst>
              <a:gd name="T0" fmla="*/ 160 w 321"/>
              <a:gd name="T1" fmla="*/ 0 h 429"/>
              <a:gd name="T2" fmla="*/ 0 w 321"/>
              <a:gd name="T3" fmla="*/ 160 h 429"/>
              <a:gd name="T4" fmla="*/ 22 w 321"/>
              <a:gd name="T5" fmla="*/ 240 h 429"/>
              <a:gd name="T6" fmla="*/ 78 w 321"/>
              <a:gd name="T7" fmla="*/ 389 h 429"/>
              <a:gd name="T8" fmla="*/ 115 w 321"/>
              <a:gd name="T9" fmla="*/ 429 h 429"/>
              <a:gd name="T10" fmla="*/ 160 w 321"/>
              <a:gd name="T11" fmla="*/ 429 h 429"/>
              <a:gd name="T12" fmla="*/ 206 w 321"/>
              <a:gd name="T13" fmla="*/ 429 h 429"/>
              <a:gd name="T14" fmla="*/ 243 w 321"/>
              <a:gd name="T15" fmla="*/ 389 h 429"/>
              <a:gd name="T16" fmla="*/ 299 w 321"/>
              <a:gd name="T17" fmla="*/ 240 h 429"/>
              <a:gd name="T18" fmla="*/ 321 w 321"/>
              <a:gd name="T19" fmla="*/ 160 h 429"/>
              <a:gd name="T20" fmla="*/ 160 w 321"/>
              <a:gd name="T21" fmla="*/ 0 h 429"/>
              <a:gd name="T22" fmla="*/ 287 w 321"/>
              <a:gd name="T23" fmla="*/ 233 h 429"/>
              <a:gd name="T24" fmla="*/ 229 w 321"/>
              <a:gd name="T25" fmla="*/ 387 h 429"/>
              <a:gd name="T26" fmla="*/ 221 w 321"/>
              <a:gd name="T27" fmla="*/ 411 h 429"/>
              <a:gd name="T28" fmla="*/ 206 w 321"/>
              <a:gd name="T29" fmla="*/ 414 h 429"/>
              <a:gd name="T30" fmla="*/ 160 w 321"/>
              <a:gd name="T31" fmla="*/ 414 h 429"/>
              <a:gd name="T32" fmla="*/ 115 w 321"/>
              <a:gd name="T33" fmla="*/ 414 h 429"/>
              <a:gd name="T34" fmla="*/ 100 w 321"/>
              <a:gd name="T35" fmla="*/ 411 h 429"/>
              <a:gd name="T36" fmla="*/ 92 w 321"/>
              <a:gd name="T37" fmla="*/ 387 h 429"/>
              <a:gd name="T38" fmla="*/ 34 w 321"/>
              <a:gd name="T39" fmla="*/ 233 h 429"/>
              <a:gd name="T40" fmla="*/ 15 w 321"/>
              <a:gd name="T41" fmla="*/ 160 h 429"/>
              <a:gd name="T42" fmla="*/ 160 w 321"/>
              <a:gd name="T43" fmla="*/ 14 h 429"/>
              <a:gd name="T44" fmla="*/ 306 w 321"/>
              <a:gd name="T45" fmla="*/ 160 h 429"/>
              <a:gd name="T46" fmla="*/ 287 w 321"/>
              <a:gd name="T47" fmla="*/ 23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1" h="429">
                <a:moveTo>
                  <a:pt x="160" y="0"/>
                </a:moveTo>
                <a:cubicBezTo>
                  <a:pt x="72" y="0"/>
                  <a:pt x="0" y="72"/>
                  <a:pt x="0" y="160"/>
                </a:cubicBezTo>
                <a:cubicBezTo>
                  <a:pt x="0" y="189"/>
                  <a:pt x="8" y="216"/>
                  <a:pt x="22" y="240"/>
                </a:cubicBezTo>
                <a:cubicBezTo>
                  <a:pt x="61" y="311"/>
                  <a:pt x="71" y="351"/>
                  <a:pt x="78" y="389"/>
                </a:cubicBezTo>
                <a:cubicBezTo>
                  <a:pt x="83" y="421"/>
                  <a:pt x="91" y="429"/>
                  <a:pt x="115" y="429"/>
                </a:cubicBezTo>
                <a:cubicBezTo>
                  <a:pt x="125" y="429"/>
                  <a:pt x="142" y="429"/>
                  <a:pt x="160" y="429"/>
                </a:cubicBezTo>
                <a:cubicBezTo>
                  <a:pt x="179" y="429"/>
                  <a:pt x="195" y="429"/>
                  <a:pt x="206" y="429"/>
                </a:cubicBezTo>
                <a:cubicBezTo>
                  <a:pt x="230" y="429"/>
                  <a:pt x="238" y="421"/>
                  <a:pt x="243" y="389"/>
                </a:cubicBezTo>
                <a:cubicBezTo>
                  <a:pt x="249" y="351"/>
                  <a:pt x="260" y="311"/>
                  <a:pt x="299" y="240"/>
                </a:cubicBezTo>
                <a:cubicBezTo>
                  <a:pt x="312" y="216"/>
                  <a:pt x="321" y="189"/>
                  <a:pt x="321" y="160"/>
                </a:cubicBezTo>
                <a:cubicBezTo>
                  <a:pt x="321" y="72"/>
                  <a:pt x="249" y="0"/>
                  <a:pt x="160" y="0"/>
                </a:cubicBezTo>
                <a:close/>
                <a:moveTo>
                  <a:pt x="287" y="233"/>
                </a:moveTo>
                <a:cubicBezTo>
                  <a:pt x="248" y="302"/>
                  <a:pt x="236" y="343"/>
                  <a:pt x="229" y="387"/>
                </a:cubicBezTo>
                <a:cubicBezTo>
                  <a:pt x="228" y="392"/>
                  <a:pt x="226" y="406"/>
                  <a:pt x="221" y="411"/>
                </a:cubicBezTo>
                <a:cubicBezTo>
                  <a:pt x="220" y="413"/>
                  <a:pt x="217" y="414"/>
                  <a:pt x="206" y="414"/>
                </a:cubicBezTo>
                <a:cubicBezTo>
                  <a:pt x="160" y="414"/>
                  <a:pt x="160" y="414"/>
                  <a:pt x="160" y="414"/>
                </a:cubicBezTo>
                <a:cubicBezTo>
                  <a:pt x="115" y="414"/>
                  <a:pt x="115" y="414"/>
                  <a:pt x="115" y="414"/>
                </a:cubicBezTo>
                <a:cubicBezTo>
                  <a:pt x="104" y="414"/>
                  <a:pt x="101" y="413"/>
                  <a:pt x="100" y="411"/>
                </a:cubicBezTo>
                <a:cubicBezTo>
                  <a:pt x="95" y="406"/>
                  <a:pt x="93" y="392"/>
                  <a:pt x="92" y="387"/>
                </a:cubicBezTo>
                <a:cubicBezTo>
                  <a:pt x="85" y="343"/>
                  <a:pt x="73" y="302"/>
                  <a:pt x="34" y="233"/>
                </a:cubicBezTo>
                <a:cubicBezTo>
                  <a:pt x="21" y="210"/>
                  <a:pt x="15" y="185"/>
                  <a:pt x="15" y="160"/>
                </a:cubicBezTo>
                <a:cubicBezTo>
                  <a:pt x="15" y="80"/>
                  <a:pt x="80" y="14"/>
                  <a:pt x="160" y="14"/>
                </a:cubicBezTo>
                <a:cubicBezTo>
                  <a:pt x="241" y="14"/>
                  <a:pt x="306" y="80"/>
                  <a:pt x="306" y="160"/>
                </a:cubicBezTo>
                <a:cubicBezTo>
                  <a:pt x="306" y="185"/>
                  <a:pt x="300" y="210"/>
                  <a:pt x="287" y="233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3" name="Freeform: Shape 7"/>
          <p:cNvSpPr/>
          <p:nvPr>
            <p:custDataLst>
              <p:tags r:id="rId2"/>
            </p:custDataLst>
          </p:nvPr>
        </p:nvSpPr>
        <p:spPr bwMode="auto">
          <a:xfrm>
            <a:off x="5849966" y="3999341"/>
            <a:ext cx="475121" cy="68455"/>
          </a:xfrm>
          <a:custGeom>
            <a:avLst/>
            <a:gdLst>
              <a:gd name="T0" fmla="*/ 130 w 139"/>
              <a:gd name="T1" fmla="*/ 0 h 23"/>
              <a:gd name="T2" fmla="*/ 9 w 139"/>
              <a:gd name="T3" fmla="*/ 0 h 23"/>
              <a:gd name="T4" fmla="*/ 0 w 139"/>
              <a:gd name="T5" fmla="*/ 9 h 23"/>
              <a:gd name="T6" fmla="*/ 0 w 139"/>
              <a:gd name="T7" fmla="*/ 14 h 23"/>
              <a:gd name="T8" fmla="*/ 9 w 139"/>
              <a:gd name="T9" fmla="*/ 23 h 23"/>
              <a:gd name="T10" fmla="*/ 130 w 139"/>
              <a:gd name="T11" fmla="*/ 23 h 23"/>
              <a:gd name="T12" fmla="*/ 139 w 139"/>
              <a:gd name="T13" fmla="*/ 14 h 23"/>
              <a:gd name="T14" fmla="*/ 139 w 139"/>
              <a:gd name="T15" fmla="*/ 9 h 23"/>
              <a:gd name="T16" fmla="*/ 130 w 139"/>
              <a:gd name="T1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23">
                <a:moveTo>
                  <a:pt x="130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9"/>
                  <a:pt x="4" y="23"/>
                  <a:pt x="9" y="23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5" y="23"/>
                  <a:pt x="139" y="19"/>
                  <a:pt x="139" y="14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4"/>
                  <a:pt x="135" y="0"/>
                  <a:pt x="130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5" name="Freeform: Shape 8"/>
          <p:cNvSpPr/>
          <p:nvPr>
            <p:custDataLst>
              <p:tags r:id="rId3"/>
            </p:custDataLst>
          </p:nvPr>
        </p:nvSpPr>
        <p:spPr bwMode="auto">
          <a:xfrm>
            <a:off x="5863521" y="4098296"/>
            <a:ext cx="447333" cy="75233"/>
          </a:xfrm>
          <a:custGeom>
            <a:avLst/>
            <a:gdLst>
              <a:gd name="T0" fmla="*/ 122 w 131"/>
              <a:gd name="T1" fmla="*/ 0 h 24"/>
              <a:gd name="T2" fmla="*/ 9 w 131"/>
              <a:gd name="T3" fmla="*/ 0 h 24"/>
              <a:gd name="T4" fmla="*/ 0 w 131"/>
              <a:gd name="T5" fmla="*/ 9 h 24"/>
              <a:gd name="T6" fmla="*/ 0 w 131"/>
              <a:gd name="T7" fmla="*/ 15 h 24"/>
              <a:gd name="T8" fmla="*/ 9 w 131"/>
              <a:gd name="T9" fmla="*/ 24 h 24"/>
              <a:gd name="T10" fmla="*/ 122 w 131"/>
              <a:gd name="T11" fmla="*/ 24 h 24"/>
              <a:gd name="T12" fmla="*/ 131 w 131"/>
              <a:gd name="T13" fmla="*/ 15 h 24"/>
              <a:gd name="T14" fmla="*/ 131 w 131"/>
              <a:gd name="T15" fmla="*/ 9 h 24"/>
              <a:gd name="T16" fmla="*/ 122 w 131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" h="24">
                <a:moveTo>
                  <a:pt x="122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0"/>
                  <a:pt x="4" y="24"/>
                  <a:pt x="9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7" y="24"/>
                  <a:pt x="131" y="20"/>
                  <a:pt x="131" y="15"/>
                </a:cubicBezTo>
                <a:cubicBezTo>
                  <a:pt x="131" y="9"/>
                  <a:pt x="131" y="9"/>
                  <a:pt x="131" y="9"/>
                </a:cubicBezTo>
                <a:cubicBezTo>
                  <a:pt x="131" y="4"/>
                  <a:pt x="127" y="0"/>
                  <a:pt x="122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6" name="Freeform: Shape 9"/>
          <p:cNvSpPr/>
          <p:nvPr>
            <p:custDataLst>
              <p:tags r:id="rId4"/>
            </p:custDataLst>
          </p:nvPr>
        </p:nvSpPr>
        <p:spPr bwMode="auto">
          <a:xfrm>
            <a:off x="5890632" y="4200641"/>
            <a:ext cx="393111" cy="63165"/>
          </a:xfrm>
          <a:custGeom>
            <a:avLst/>
            <a:gdLst>
              <a:gd name="T0" fmla="*/ 107 w 115"/>
              <a:gd name="T1" fmla="*/ 0 h 23"/>
              <a:gd name="T2" fmla="*/ 8 w 115"/>
              <a:gd name="T3" fmla="*/ 0 h 23"/>
              <a:gd name="T4" fmla="*/ 0 w 115"/>
              <a:gd name="T5" fmla="*/ 9 h 23"/>
              <a:gd name="T6" fmla="*/ 0 w 115"/>
              <a:gd name="T7" fmla="*/ 15 h 23"/>
              <a:gd name="T8" fmla="*/ 8 w 115"/>
              <a:gd name="T9" fmla="*/ 23 h 23"/>
              <a:gd name="T10" fmla="*/ 107 w 115"/>
              <a:gd name="T11" fmla="*/ 23 h 23"/>
              <a:gd name="T12" fmla="*/ 115 w 115"/>
              <a:gd name="T13" fmla="*/ 15 h 23"/>
              <a:gd name="T14" fmla="*/ 115 w 115"/>
              <a:gd name="T15" fmla="*/ 9 h 23"/>
              <a:gd name="T16" fmla="*/ 107 w 115"/>
              <a:gd name="T1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5" h="23">
                <a:moveTo>
                  <a:pt x="107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4" y="23"/>
                  <a:pt x="8" y="23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11" y="23"/>
                  <a:pt x="115" y="19"/>
                  <a:pt x="115" y="15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4"/>
                  <a:pt x="111" y="0"/>
                  <a:pt x="107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7" name="Freeform: Shape 10"/>
          <p:cNvSpPr/>
          <p:nvPr>
            <p:custDataLst>
              <p:tags r:id="rId5"/>
            </p:custDataLst>
          </p:nvPr>
        </p:nvSpPr>
        <p:spPr bwMode="auto">
          <a:xfrm>
            <a:off x="5962476" y="4290918"/>
            <a:ext cx="249422" cy="68455"/>
          </a:xfrm>
          <a:custGeom>
            <a:avLst/>
            <a:gdLst>
              <a:gd name="T0" fmla="*/ 0 w 73"/>
              <a:gd name="T1" fmla="*/ 0 h 20"/>
              <a:gd name="T2" fmla="*/ 73 w 73"/>
              <a:gd name="T3" fmla="*/ 0 h 20"/>
              <a:gd name="T4" fmla="*/ 36 w 73"/>
              <a:gd name="T5" fmla="*/ 20 h 20"/>
              <a:gd name="T6" fmla="*/ 0 w 73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" h="20">
                <a:moveTo>
                  <a:pt x="0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12"/>
                  <a:pt x="54" y="20"/>
                  <a:pt x="36" y="20"/>
                </a:cubicBezTo>
                <a:cubicBezTo>
                  <a:pt x="19" y="20"/>
                  <a:pt x="0" y="12"/>
                  <a:pt x="0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8" name="Freeform: Shape 11"/>
          <p:cNvSpPr/>
          <p:nvPr>
            <p:custDataLst>
              <p:tags r:id="rId6"/>
            </p:custDataLst>
          </p:nvPr>
        </p:nvSpPr>
        <p:spPr bwMode="auto">
          <a:xfrm>
            <a:off x="5828955" y="3223412"/>
            <a:ext cx="530022" cy="713699"/>
          </a:xfrm>
          <a:custGeom>
            <a:avLst/>
            <a:gdLst>
              <a:gd name="T0" fmla="*/ 29 w 155"/>
              <a:gd name="T1" fmla="*/ 200 h 209"/>
              <a:gd name="T2" fmla="*/ 37 w 155"/>
              <a:gd name="T3" fmla="*/ 176 h 209"/>
              <a:gd name="T4" fmla="*/ 44 w 155"/>
              <a:gd name="T5" fmla="*/ 139 h 209"/>
              <a:gd name="T6" fmla="*/ 48 w 155"/>
              <a:gd name="T7" fmla="*/ 52 h 209"/>
              <a:gd name="T8" fmla="*/ 21 w 155"/>
              <a:gd name="T9" fmla="*/ 2 h 209"/>
              <a:gd name="T10" fmla="*/ 1 w 155"/>
              <a:gd name="T11" fmla="*/ 14 h 209"/>
              <a:gd name="T12" fmla="*/ 14 w 155"/>
              <a:gd name="T13" fmla="*/ 46 h 209"/>
              <a:gd name="T14" fmla="*/ 43 w 155"/>
              <a:gd name="T15" fmla="*/ 55 h 209"/>
              <a:gd name="T16" fmla="*/ 79 w 155"/>
              <a:gd name="T17" fmla="*/ 49 h 209"/>
              <a:gd name="T18" fmla="*/ 98 w 155"/>
              <a:gd name="T19" fmla="*/ 26 h 209"/>
              <a:gd name="T20" fmla="*/ 83 w 155"/>
              <a:gd name="T21" fmla="*/ 2 h 209"/>
              <a:gd name="T22" fmla="*/ 64 w 155"/>
              <a:gd name="T23" fmla="*/ 14 h 209"/>
              <a:gd name="T24" fmla="*/ 79 w 155"/>
              <a:gd name="T25" fmla="*/ 52 h 209"/>
              <a:gd name="T26" fmla="*/ 143 w 155"/>
              <a:gd name="T27" fmla="*/ 42 h 209"/>
              <a:gd name="T28" fmla="*/ 143 w 155"/>
              <a:gd name="T29" fmla="*/ 7 h 209"/>
              <a:gd name="T30" fmla="*/ 120 w 155"/>
              <a:gd name="T31" fmla="*/ 26 h 209"/>
              <a:gd name="T32" fmla="*/ 114 w 155"/>
              <a:gd name="T33" fmla="*/ 61 h 209"/>
              <a:gd name="T34" fmla="*/ 112 w 155"/>
              <a:gd name="T35" fmla="*/ 97 h 209"/>
              <a:gd name="T36" fmla="*/ 117 w 155"/>
              <a:gd name="T37" fmla="*/ 170 h 209"/>
              <a:gd name="T38" fmla="*/ 120 w 155"/>
              <a:gd name="T39" fmla="*/ 207 h 209"/>
              <a:gd name="T40" fmla="*/ 128 w 155"/>
              <a:gd name="T41" fmla="*/ 205 h 209"/>
              <a:gd name="T42" fmla="*/ 120 w 155"/>
              <a:gd name="T43" fmla="*/ 85 h 209"/>
              <a:gd name="T44" fmla="*/ 128 w 155"/>
              <a:gd name="T45" fmla="*/ 25 h 209"/>
              <a:gd name="T46" fmla="*/ 137 w 155"/>
              <a:gd name="T47" fmla="*/ 11 h 209"/>
              <a:gd name="T48" fmla="*/ 138 w 155"/>
              <a:gd name="T49" fmla="*/ 11 h 209"/>
              <a:gd name="T50" fmla="*/ 139 w 155"/>
              <a:gd name="T51" fmla="*/ 13 h 209"/>
              <a:gd name="T52" fmla="*/ 140 w 155"/>
              <a:gd name="T53" fmla="*/ 21 h 209"/>
              <a:gd name="T54" fmla="*/ 123 w 155"/>
              <a:gd name="T55" fmla="*/ 56 h 209"/>
              <a:gd name="T56" fmla="*/ 91 w 155"/>
              <a:gd name="T57" fmla="*/ 53 h 209"/>
              <a:gd name="T58" fmla="*/ 72 w 155"/>
              <a:gd name="T59" fmla="*/ 22 h 209"/>
              <a:gd name="T60" fmla="*/ 82 w 155"/>
              <a:gd name="T61" fmla="*/ 7 h 209"/>
              <a:gd name="T62" fmla="*/ 89 w 155"/>
              <a:gd name="T63" fmla="*/ 33 h 209"/>
              <a:gd name="T64" fmla="*/ 67 w 155"/>
              <a:gd name="T65" fmla="*/ 50 h 209"/>
              <a:gd name="T66" fmla="*/ 16 w 155"/>
              <a:gd name="T67" fmla="*/ 35 h 209"/>
              <a:gd name="T68" fmla="*/ 10 w 155"/>
              <a:gd name="T69" fmla="*/ 8 h 209"/>
              <a:gd name="T70" fmla="*/ 20 w 155"/>
              <a:gd name="T71" fmla="*/ 8 h 209"/>
              <a:gd name="T72" fmla="*/ 28 w 155"/>
              <a:gd name="T73" fmla="*/ 14 h 209"/>
              <a:gd name="T74" fmla="*/ 41 w 155"/>
              <a:gd name="T75" fmla="*/ 68 h 209"/>
              <a:gd name="T76" fmla="*/ 35 w 155"/>
              <a:gd name="T77" fmla="*/ 147 h 209"/>
              <a:gd name="T78" fmla="*/ 21 w 155"/>
              <a:gd name="T79" fmla="*/ 201 h 209"/>
              <a:gd name="T80" fmla="*/ 29 w 155"/>
              <a:gd name="T81" fmla="*/ 20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5" h="209">
                <a:moveTo>
                  <a:pt x="29" y="200"/>
                </a:moveTo>
                <a:cubicBezTo>
                  <a:pt x="33" y="192"/>
                  <a:pt x="35" y="184"/>
                  <a:pt x="37" y="176"/>
                </a:cubicBezTo>
                <a:cubicBezTo>
                  <a:pt x="40" y="164"/>
                  <a:pt x="42" y="151"/>
                  <a:pt x="44" y="139"/>
                </a:cubicBezTo>
                <a:cubicBezTo>
                  <a:pt x="48" y="110"/>
                  <a:pt x="51" y="81"/>
                  <a:pt x="48" y="52"/>
                </a:cubicBezTo>
                <a:cubicBezTo>
                  <a:pt x="46" y="34"/>
                  <a:pt x="42" y="8"/>
                  <a:pt x="21" y="2"/>
                </a:cubicBezTo>
                <a:cubicBezTo>
                  <a:pt x="12" y="0"/>
                  <a:pt x="2" y="4"/>
                  <a:pt x="1" y="14"/>
                </a:cubicBezTo>
                <a:cubicBezTo>
                  <a:pt x="0" y="25"/>
                  <a:pt x="6" y="38"/>
                  <a:pt x="14" y="46"/>
                </a:cubicBezTo>
                <a:cubicBezTo>
                  <a:pt x="22" y="53"/>
                  <a:pt x="33" y="54"/>
                  <a:pt x="43" y="55"/>
                </a:cubicBezTo>
                <a:cubicBezTo>
                  <a:pt x="55" y="55"/>
                  <a:pt x="68" y="54"/>
                  <a:pt x="79" y="49"/>
                </a:cubicBezTo>
                <a:cubicBezTo>
                  <a:pt x="89" y="45"/>
                  <a:pt x="98" y="38"/>
                  <a:pt x="98" y="26"/>
                </a:cubicBezTo>
                <a:cubicBezTo>
                  <a:pt x="99" y="16"/>
                  <a:pt x="94" y="4"/>
                  <a:pt x="83" y="2"/>
                </a:cubicBezTo>
                <a:cubicBezTo>
                  <a:pt x="74" y="0"/>
                  <a:pt x="65" y="5"/>
                  <a:pt x="64" y="14"/>
                </a:cubicBezTo>
                <a:cubicBezTo>
                  <a:pt x="61" y="27"/>
                  <a:pt x="69" y="44"/>
                  <a:pt x="79" y="52"/>
                </a:cubicBezTo>
                <a:cubicBezTo>
                  <a:pt x="98" y="69"/>
                  <a:pt x="131" y="65"/>
                  <a:pt x="143" y="42"/>
                </a:cubicBezTo>
                <a:cubicBezTo>
                  <a:pt x="147" y="35"/>
                  <a:pt x="155" y="10"/>
                  <a:pt x="143" y="7"/>
                </a:cubicBezTo>
                <a:cubicBezTo>
                  <a:pt x="132" y="4"/>
                  <a:pt x="124" y="18"/>
                  <a:pt x="120" y="26"/>
                </a:cubicBezTo>
                <a:cubicBezTo>
                  <a:pt x="116" y="37"/>
                  <a:pt x="115" y="49"/>
                  <a:pt x="114" y="61"/>
                </a:cubicBezTo>
                <a:cubicBezTo>
                  <a:pt x="112" y="73"/>
                  <a:pt x="112" y="85"/>
                  <a:pt x="112" y="97"/>
                </a:cubicBezTo>
                <a:cubicBezTo>
                  <a:pt x="112" y="121"/>
                  <a:pt x="115" y="146"/>
                  <a:pt x="117" y="170"/>
                </a:cubicBezTo>
                <a:cubicBezTo>
                  <a:pt x="118" y="183"/>
                  <a:pt x="119" y="195"/>
                  <a:pt x="120" y="207"/>
                </a:cubicBezTo>
                <a:cubicBezTo>
                  <a:pt x="120" y="209"/>
                  <a:pt x="128" y="208"/>
                  <a:pt x="128" y="205"/>
                </a:cubicBezTo>
                <a:cubicBezTo>
                  <a:pt x="126" y="165"/>
                  <a:pt x="120" y="125"/>
                  <a:pt x="120" y="85"/>
                </a:cubicBezTo>
                <a:cubicBezTo>
                  <a:pt x="121" y="65"/>
                  <a:pt x="121" y="43"/>
                  <a:pt x="128" y="25"/>
                </a:cubicBezTo>
                <a:cubicBezTo>
                  <a:pt x="130" y="20"/>
                  <a:pt x="133" y="13"/>
                  <a:pt x="137" y="11"/>
                </a:cubicBezTo>
                <a:cubicBezTo>
                  <a:pt x="139" y="10"/>
                  <a:pt x="137" y="10"/>
                  <a:pt x="138" y="11"/>
                </a:cubicBezTo>
                <a:cubicBezTo>
                  <a:pt x="138" y="12"/>
                  <a:pt x="139" y="12"/>
                  <a:pt x="139" y="13"/>
                </a:cubicBezTo>
                <a:cubicBezTo>
                  <a:pt x="141" y="16"/>
                  <a:pt x="141" y="19"/>
                  <a:pt x="140" y="21"/>
                </a:cubicBezTo>
                <a:cubicBezTo>
                  <a:pt x="140" y="34"/>
                  <a:pt x="135" y="49"/>
                  <a:pt x="123" y="56"/>
                </a:cubicBezTo>
                <a:cubicBezTo>
                  <a:pt x="113" y="61"/>
                  <a:pt x="100" y="59"/>
                  <a:pt x="91" y="53"/>
                </a:cubicBezTo>
                <a:cubicBezTo>
                  <a:pt x="80" y="46"/>
                  <a:pt x="74" y="34"/>
                  <a:pt x="72" y="22"/>
                </a:cubicBezTo>
                <a:cubicBezTo>
                  <a:pt x="71" y="15"/>
                  <a:pt x="72" y="1"/>
                  <a:pt x="82" y="7"/>
                </a:cubicBezTo>
                <a:cubicBezTo>
                  <a:pt x="90" y="12"/>
                  <a:pt x="92" y="24"/>
                  <a:pt x="89" y="33"/>
                </a:cubicBezTo>
                <a:cubicBezTo>
                  <a:pt x="86" y="43"/>
                  <a:pt x="77" y="47"/>
                  <a:pt x="67" y="50"/>
                </a:cubicBezTo>
                <a:cubicBezTo>
                  <a:pt x="49" y="53"/>
                  <a:pt x="26" y="52"/>
                  <a:pt x="16" y="35"/>
                </a:cubicBezTo>
                <a:cubicBezTo>
                  <a:pt x="11" y="28"/>
                  <a:pt x="7" y="16"/>
                  <a:pt x="10" y="8"/>
                </a:cubicBezTo>
                <a:cubicBezTo>
                  <a:pt x="12" y="3"/>
                  <a:pt x="15" y="6"/>
                  <a:pt x="20" y="8"/>
                </a:cubicBezTo>
                <a:cubicBezTo>
                  <a:pt x="23" y="9"/>
                  <a:pt x="25" y="11"/>
                  <a:pt x="28" y="14"/>
                </a:cubicBezTo>
                <a:cubicBezTo>
                  <a:pt x="39" y="28"/>
                  <a:pt x="40" y="51"/>
                  <a:pt x="41" y="68"/>
                </a:cubicBezTo>
                <a:cubicBezTo>
                  <a:pt x="42" y="94"/>
                  <a:pt x="39" y="121"/>
                  <a:pt x="35" y="147"/>
                </a:cubicBezTo>
                <a:cubicBezTo>
                  <a:pt x="32" y="165"/>
                  <a:pt x="29" y="185"/>
                  <a:pt x="21" y="201"/>
                </a:cubicBezTo>
                <a:cubicBezTo>
                  <a:pt x="20" y="203"/>
                  <a:pt x="28" y="202"/>
                  <a:pt x="29" y="20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9" name="Freeform: Shape 13"/>
          <p:cNvSpPr/>
          <p:nvPr>
            <p:custDataLst>
              <p:tags r:id="rId7"/>
            </p:custDataLst>
          </p:nvPr>
        </p:nvSpPr>
        <p:spPr bwMode="auto">
          <a:xfrm>
            <a:off x="6703968" y="3083408"/>
            <a:ext cx="218922" cy="37955"/>
          </a:xfrm>
          <a:custGeom>
            <a:avLst/>
            <a:gdLst>
              <a:gd name="T0" fmla="*/ 58 w 64"/>
              <a:gd name="T1" fmla="*/ 0 h 11"/>
              <a:gd name="T2" fmla="*/ 6 w 64"/>
              <a:gd name="T3" fmla="*/ 0 h 11"/>
              <a:gd name="T4" fmla="*/ 0 w 64"/>
              <a:gd name="T5" fmla="*/ 5 h 11"/>
              <a:gd name="T6" fmla="*/ 6 w 64"/>
              <a:gd name="T7" fmla="*/ 11 h 11"/>
              <a:gd name="T8" fmla="*/ 58 w 64"/>
              <a:gd name="T9" fmla="*/ 11 h 11"/>
              <a:gd name="T10" fmla="*/ 64 w 64"/>
              <a:gd name="T11" fmla="*/ 5 h 11"/>
              <a:gd name="T12" fmla="*/ 58 w 64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11">
                <a:moveTo>
                  <a:pt x="5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9"/>
                  <a:pt x="3" y="11"/>
                  <a:pt x="6" y="11"/>
                </a:cubicBezTo>
                <a:cubicBezTo>
                  <a:pt x="58" y="11"/>
                  <a:pt x="58" y="11"/>
                  <a:pt x="58" y="11"/>
                </a:cubicBezTo>
                <a:cubicBezTo>
                  <a:pt x="62" y="11"/>
                  <a:pt x="64" y="9"/>
                  <a:pt x="64" y="5"/>
                </a:cubicBezTo>
                <a:cubicBezTo>
                  <a:pt x="64" y="2"/>
                  <a:pt x="62" y="0"/>
                  <a:pt x="58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0" name="Freeform: Shape 14"/>
          <p:cNvSpPr/>
          <p:nvPr>
            <p:custDataLst>
              <p:tags r:id="rId8"/>
            </p:custDataLst>
          </p:nvPr>
        </p:nvSpPr>
        <p:spPr bwMode="auto">
          <a:xfrm>
            <a:off x="6646356" y="2690974"/>
            <a:ext cx="197911" cy="133522"/>
          </a:xfrm>
          <a:custGeom>
            <a:avLst/>
            <a:gdLst>
              <a:gd name="T0" fmla="*/ 6 w 58"/>
              <a:gd name="T1" fmla="*/ 39 h 39"/>
              <a:gd name="T2" fmla="*/ 9 w 58"/>
              <a:gd name="T3" fmla="*/ 38 h 39"/>
              <a:gd name="T4" fmla="*/ 54 w 58"/>
              <a:gd name="T5" fmla="*/ 12 h 39"/>
              <a:gd name="T6" fmla="*/ 56 w 58"/>
              <a:gd name="T7" fmla="*/ 4 h 39"/>
              <a:gd name="T8" fmla="*/ 48 w 58"/>
              <a:gd name="T9" fmla="*/ 2 h 39"/>
              <a:gd name="T10" fmla="*/ 3 w 58"/>
              <a:gd name="T11" fmla="*/ 28 h 39"/>
              <a:gd name="T12" fmla="*/ 1 w 58"/>
              <a:gd name="T13" fmla="*/ 36 h 39"/>
              <a:gd name="T14" fmla="*/ 6 w 58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39">
                <a:moveTo>
                  <a:pt x="6" y="39"/>
                </a:moveTo>
                <a:cubicBezTo>
                  <a:pt x="7" y="39"/>
                  <a:pt x="8" y="38"/>
                  <a:pt x="9" y="38"/>
                </a:cubicBezTo>
                <a:cubicBezTo>
                  <a:pt x="54" y="12"/>
                  <a:pt x="54" y="12"/>
                  <a:pt x="54" y="12"/>
                </a:cubicBezTo>
                <a:cubicBezTo>
                  <a:pt x="57" y="10"/>
                  <a:pt x="58" y="6"/>
                  <a:pt x="56" y="4"/>
                </a:cubicBezTo>
                <a:cubicBezTo>
                  <a:pt x="55" y="1"/>
                  <a:pt x="51" y="0"/>
                  <a:pt x="48" y="2"/>
                </a:cubicBezTo>
                <a:cubicBezTo>
                  <a:pt x="3" y="28"/>
                  <a:pt x="3" y="28"/>
                  <a:pt x="3" y="28"/>
                </a:cubicBezTo>
                <a:cubicBezTo>
                  <a:pt x="0" y="30"/>
                  <a:pt x="0" y="33"/>
                  <a:pt x="1" y="36"/>
                </a:cubicBezTo>
                <a:cubicBezTo>
                  <a:pt x="2" y="38"/>
                  <a:pt x="4" y="39"/>
                  <a:pt x="6" y="39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2" name="Freeform: Shape 15"/>
          <p:cNvSpPr/>
          <p:nvPr>
            <p:custDataLst>
              <p:tags r:id="rId9"/>
            </p:custDataLst>
          </p:nvPr>
        </p:nvSpPr>
        <p:spPr bwMode="auto">
          <a:xfrm>
            <a:off x="6410490" y="2362929"/>
            <a:ext cx="132845" cy="198589"/>
          </a:xfrm>
          <a:custGeom>
            <a:avLst/>
            <a:gdLst>
              <a:gd name="T0" fmla="*/ 3 w 39"/>
              <a:gd name="T1" fmla="*/ 57 h 58"/>
              <a:gd name="T2" fmla="*/ 6 w 39"/>
              <a:gd name="T3" fmla="*/ 58 h 58"/>
              <a:gd name="T4" fmla="*/ 11 w 39"/>
              <a:gd name="T5" fmla="*/ 55 h 58"/>
              <a:gd name="T6" fmla="*/ 37 w 39"/>
              <a:gd name="T7" fmla="*/ 9 h 58"/>
              <a:gd name="T8" fmla="*/ 35 w 39"/>
              <a:gd name="T9" fmla="*/ 1 h 58"/>
              <a:gd name="T10" fmla="*/ 27 w 39"/>
              <a:gd name="T11" fmla="*/ 3 h 58"/>
              <a:gd name="T12" fmla="*/ 1 w 39"/>
              <a:gd name="T13" fmla="*/ 49 h 58"/>
              <a:gd name="T14" fmla="*/ 3 w 39"/>
              <a:gd name="T15" fmla="*/ 5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" h="57">
                <a:moveTo>
                  <a:pt x="3" y="57"/>
                </a:moveTo>
                <a:cubicBezTo>
                  <a:pt x="4" y="57"/>
                  <a:pt x="5" y="58"/>
                  <a:pt x="6" y="58"/>
                </a:cubicBezTo>
                <a:cubicBezTo>
                  <a:pt x="8" y="58"/>
                  <a:pt x="10" y="56"/>
                  <a:pt x="11" y="55"/>
                </a:cubicBezTo>
                <a:cubicBezTo>
                  <a:pt x="37" y="9"/>
                  <a:pt x="37" y="9"/>
                  <a:pt x="37" y="9"/>
                </a:cubicBezTo>
                <a:cubicBezTo>
                  <a:pt x="39" y="6"/>
                  <a:pt x="38" y="3"/>
                  <a:pt x="35" y="1"/>
                </a:cubicBezTo>
                <a:cubicBezTo>
                  <a:pt x="32" y="0"/>
                  <a:pt x="29" y="1"/>
                  <a:pt x="27" y="3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52"/>
                  <a:pt x="1" y="55"/>
                  <a:pt x="3" y="57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3" name="Freeform: Shape 16"/>
          <p:cNvSpPr/>
          <p:nvPr>
            <p:custDataLst>
              <p:tags r:id="rId10"/>
            </p:custDataLst>
          </p:nvPr>
        </p:nvSpPr>
        <p:spPr bwMode="auto">
          <a:xfrm>
            <a:off x="5292835" y="2674030"/>
            <a:ext cx="201300" cy="132845"/>
          </a:xfrm>
          <a:custGeom>
            <a:avLst/>
            <a:gdLst>
              <a:gd name="T0" fmla="*/ 55 w 59"/>
              <a:gd name="T1" fmla="*/ 28 h 39"/>
              <a:gd name="T2" fmla="*/ 10 w 59"/>
              <a:gd name="T3" fmla="*/ 1 h 39"/>
              <a:gd name="T4" fmla="*/ 2 w 59"/>
              <a:gd name="T5" fmla="*/ 4 h 39"/>
              <a:gd name="T6" fmla="*/ 4 w 59"/>
              <a:gd name="T7" fmla="*/ 11 h 39"/>
              <a:gd name="T8" fmla="*/ 49 w 59"/>
              <a:gd name="T9" fmla="*/ 38 h 39"/>
              <a:gd name="T10" fmla="*/ 52 w 59"/>
              <a:gd name="T11" fmla="*/ 39 h 39"/>
              <a:gd name="T12" fmla="*/ 57 w 59"/>
              <a:gd name="T13" fmla="*/ 36 h 39"/>
              <a:gd name="T14" fmla="*/ 55 w 59"/>
              <a:gd name="T15" fmla="*/ 2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9">
                <a:moveTo>
                  <a:pt x="55" y="28"/>
                </a:move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4" y="1"/>
                  <a:pt x="2" y="4"/>
                </a:cubicBezTo>
                <a:cubicBezTo>
                  <a:pt x="0" y="6"/>
                  <a:pt x="1" y="10"/>
                  <a:pt x="4" y="11"/>
                </a:cubicBezTo>
                <a:cubicBezTo>
                  <a:pt x="49" y="38"/>
                  <a:pt x="49" y="38"/>
                  <a:pt x="49" y="38"/>
                </a:cubicBezTo>
                <a:cubicBezTo>
                  <a:pt x="50" y="38"/>
                  <a:pt x="51" y="39"/>
                  <a:pt x="52" y="39"/>
                </a:cubicBezTo>
                <a:cubicBezTo>
                  <a:pt x="54" y="39"/>
                  <a:pt x="56" y="38"/>
                  <a:pt x="57" y="36"/>
                </a:cubicBezTo>
                <a:cubicBezTo>
                  <a:pt x="59" y="33"/>
                  <a:pt x="58" y="29"/>
                  <a:pt x="55" y="28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4" name="Freeform: Shape 17"/>
          <p:cNvSpPr/>
          <p:nvPr>
            <p:custDataLst>
              <p:tags r:id="rId11"/>
            </p:custDataLst>
          </p:nvPr>
        </p:nvSpPr>
        <p:spPr bwMode="auto">
          <a:xfrm>
            <a:off x="6646356" y="3360620"/>
            <a:ext cx="197911" cy="132845"/>
          </a:xfrm>
          <a:custGeom>
            <a:avLst/>
            <a:gdLst>
              <a:gd name="T0" fmla="*/ 54 w 58"/>
              <a:gd name="T1" fmla="*/ 28 h 39"/>
              <a:gd name="T2" fmla="*/ 9 w 58"/>
              <a:gd name="T3" fmla="*/ 2 h 39"/>
              <a:gd name="T4" fmla="*/ 1 w 58"/>
              <a:gd name="T5" fmla="*/ 4 h 39"/>
              <a:gd name="T6" fmla="*/ 3 w 58"/>
              <a:gd name="T7" fmla="*/ 12 h 39"/>
              <a:gd name="T8" fmla="*/ 48 w 58"/>
              <a:gd name="T9" fmla="*/ 38 h 39"/>
              <a:gd name="T10" fmla="*/ 51 w 58"/>
              <a:gd name="T11" fmla="*/ 39 h 39"/>
              <a:gd name="T12" fmla="*/ 56 w 58"/>
              <a:gd name="T13" fmla="*/ 36 h 39"/>
              <a:gd name="T14" fmla="*/ 54 w 58"/>
              <a:gd name="T15" fmla="*/ 2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39">
                <a:moveTo>
                  <a:pt x="54" y="28"/>
                </a:moveTo>
                <a:cubicBezTo>
                  <a:pt x="9" y="2"/>
                  <a:pt x="9" y="2"/>
                  <a:pt x="9" y="2"/>
                </a:cubicBezTo>
                <a:cubicBezTo>
                  <a:pt x="6" y="0"/>
                  <a:pt x="3" y="1"/>
                  <a:pt x="1" y="4"/>
                </a:cubicBezTo>
                <a:cubicBezTo>
                  <a:pt x="0" y="7"/>
                  <a:pt x="0" y="10"/>
                  <a:pt x="3" y="12"/>
                </a:cubicBezTo>
                <a:cubicBezTo>
                  <a:pt x="48" y="38"/>
                  <a:pt x="48" y="38"/>
                  <a:pt x="48" y="38"/>
                </a:cubicBezTo>
                <a:cubicBezTo>
                  <a:pt x="49" y="39"/>
                  <a:pt x="50" y="39"/>
                  <a:pt x="51" y="39"/>
                </a:cubicBezTo>
                <a:cubicBezTo>
                  <a:pt x="53" y="39"/>
                  <a:pt x="55" y="38"/>
                  <a:pt x="56" y="36"/>
                </a:cubicBezTo>
                <a:cubicBezTo>
                  <a:pt x="58" y="33"/>
                  <a:pt x="57" y="30"/>
                  <a:pt x="54" y="28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6" name="Freeform: Shape 18"/>
          <p:cNvSpPr/>
          <p:nvPr>
            <p:custDataLst>
              <p:tags r:id="rId12"/>
            </p:custDataLst>
          </p:nvPr>
        </p:nvSpPr>
        <p:spPr bwMode="auto">
          <a:xfrm>
            <a:off x="5292835" y="3380953"/>
            <a:ext cx="201300" cy="129456"/>
          </a:xfrm>
          <a:custGeom>
            <a:avLst/>
            <a:gdLst>
              <a:gd name="T0" fmla="*/ 49 w 59"/>
              <a:gd name="T1" fmla="*/ 1 h 38"/>
              <a:gd name="T2" fmla="*/ 4 w 59"/>
              <a:gd name="T3" fmla="*/ 27 h 38"/>
              <a:gd name="T4" fmla="*/ 2 w 59"/>
              <a:gd name="T5" fmla="*/ 35 h 38"/>
              <a:gd name="T6" fmla="*/ 7 w 59"/>
              <a:gd name="T7" fmla="*/ 38 h 38"/>
              <a:gd name="T8" fmla="*/ 10 w 59"/>
              <a:gd name="T9" fmla="*/ 37 h 38"/>
              <a:gd name="T10" fmla="*/ 55 w 59"/>
              <a:gd name="T11" fmla="*/ 11 h 38"/>
              <a:gd name="T12" fmla="*/ 57 w 59"/>
              <a:gd name="T13" fmla="*/ 3 h 38"/>
              <a:gd name="T14" fmla="*/ 49 w 59"/>
              <a:gd name="T1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8">
                <a:moveTo>
                  <a:pt x="49" y="1"/>
                </a:move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3"/>
                  <a:pt x="2" y="35"/>
                </a:cubicBezTo>
                <a:cubicBezTo>
                  <a:pt x="3" y="37"/>
                  <a:pt x="5" y="38"/>
                  <a:pt x="7" y="38"/>
                </a:cubicBezTo>
                <a:cubicBezTo>
                  <a:pt x="8" y="38"/>
                  <a:pt x="9" y="38"/>
                  <a:pt x="10" y="37"/>
                </a:cubicBezTo>
                <a:cubicBezTo>
                  <a:pt x="55" y="11"/>
                  <a:pt x="55" y="11"/>
                  <a:pt x="55" y="11"/>
                </a:cubicBezTo>
                <a:cubicBezTo>
                  <a:pt x="58" y="9"/>
                  <a:pt x="59" y="6"/>
                  <a:pt x="57" y="3"/>
                </a:cubicBezTo>
                <a:cubicBezTo>
                  <a:pt x="56" y="0"/>
                  <a:pt x="52" y="0"/>
                  <a:pt x="49" y="1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8" name="Freeform: Shape 19"/>
          <p:cNvSpPr/>
          <p:nvPr>
            <p:custDataLst>
              <p:tags r:id="rId13"/>
            </p:custDataLst>
          </p:nvPr>
        </p:nvSpPr>
        <p:spPr bwMode="auto">
          <a:xfrm>
            <a:off x="5593090" y="2345985"/>
            <a:ext cx="136911" cy="194523"/>
          </a:xfrm>
          <a:custGeom>
            <a:avLst/>
            <a:gdLst>
              <a:gd name="T0" fmla="*/ 28 w 40"/>
              <a:gd name="T1" fmla="*/ 55 h 57"/>
              <a:gd name="T2" fmla="*/ 33 w 40"/>
              <a:gd name="T3" fmla="*/ 57 h 57"/>
              <a:gd name="T4" fmla="*/ 36 w 40"/>
              <a:gd name="T5" fmla="*/ 57 h 57"/>
              <a:gd name="T6" fmla="*/ 38 w 40"/>
              <a:gd name="T7" fmla="*/ 49 h 57"/>
              <a:gd name="T8" fmla="*/ 12 w 40"/>
              <a:gd name="T9" fmla="*/ 3 h 57"/>
              <a:gd name="T10" fmla="*/ 4 w 40"/>
              <a:gd name="T11" fmla="*/ 1 h 57"/>
              <a:gd name="T12" fmla="*/ 2 w 40"/>
              <a:gd name="T13" fmla="*/ 9 h 57"/>
              <a:gd name="T14" fmla="*/ 28 w 40"/>
              <a:gd name="T15" fmla="*/ 5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" h="57">
                <a:moveTo>
                  <a:pt x="28" y="55"/>
                </a:moveTo>
                <a:cubicBezTo>
                  <a:pt x="29" y="56"/>
                  <a:pt x="31" y="57"/>
                  <a:pt x="33" y="57"/>
                </a:cubicBezTo>
                <a:cubicBezTo>
                  <a:pt x="34" y="57"/>
                  <a:pt x="35" y="57"/>
                  <a:pt x="36" y="57"/>
                </a:cubicBezTo>
                <a:cubicBezTo>
                  <a:pt x="39" y="55"/>
                  <a:pt x="40" y="52"/>
                  <a:pt x="38" y="49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7" y="0"/>
                  <a:pt x="4" y="1"/>
                </a:cubicBezTo>
                <a:cubicBezTo>
                  <a:pt x="1" y="3"/>
                  <a:pt x="0" y="6"/>
                  <a:pt x="2" y="9"/>
                </a:cubicBezTo>
                <a:lnTo>
                  <a:pt x="28" y="55"/>
                </a:ln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20" name="Freeform: Shape 20"/>
          <p:cNvSpPr/>
          <p:nvPr>
            <p:custDataLst>
              <p:tags r:id="rId14"/>
            </p:custDataLst>
          </p:nvPr>
        </p:nvSpPr>
        <p:spPr bwMode="auto">
          <a:xfrm>
            <a:off x="6058045" y="2250418"/>
            <a:ext cx="37955" cy="218922"/>
          </a:xfrm>
          <a:custGeom>
            <a:avLst/>
            <a:gdLst>
              <a:gd name="T0" fmla="*/ 5 w 11"/>
              <a:gd name="T1" fmla="*/ 64 h 64"/>
              <a:gd name="T2" fmla="*/ 11 w 11"/>
              <a:gd name="T3" fmla="*/ 58 h 64"/>
              <a:gd name="T4" fmla="*/ 11 w 11"/>
              <a:gd name="T5" fmla="*/ 6 h 64"/>
              <a:gd name="T6" fmla="*/ 5 w 11"/>
              <a:gd name="T7" fmla="*/ 0 h 64"/>
              <a:gd name="T8" fmla="*/ 0 w 11"/>
              <a:gd name="T9" fmla="*/ 6 h 64"/>
              <a:gd name="T10" fmla="*/ 0 w 11"/>
              <a:gd name="T11" fmla="*/ 58 h 64"/>
              <a:gd name="T12" fmla="*/ 5 w 11"/>
              <a:gd name="T13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64">
                <a:moveTo>
                  <a:pt x="5" y="64"/>
                </a:moveTo>
                <a:cubicBezTo>
                  <a:pt x="8" y="64"/>
                  <a:pt x="11" y="61"/>
                  <a:pt x="11" y="5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8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2" y="64"/>
                  <a:pt x="5" y="64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21" name="Freeform: Shape 21"/>
          <p:cNvSpPr/>
          <p:nvPr>
            <p:custDataLst>
              <p:tags r:id="rId15"/>
            </p:custDataLst>
          </p:nvPr>
        </p:nvSpPr>
        <p:spPr bwMode="auto">
          <a:xfrm>
            <a:off x="5251491" y="3083408"/>
            <a:ext cx="218922" cy="37955"/>
          </a:xfrm>
          <a:custGeom>
            <a:avLst/>
            <a:gdLst>
              <a:gd name="T0" fmla="*/ 64 w 64"/>
              <a:gd name="T1" fmla="*/ 5 h 11"/>
              <a:gd name="T2" fmla="*/ 58 w 64"/>
              <a:gd name="T3" fmla="*/ 0 h 11"/>
              <a:gd name="T4" fmla="*/ 6 w 64"/>
              <a:gd name="T5" fmla="*/ 0 h 11"/>
              <a:gd name="T6" fmla="*/ 0 w 64"/>
              <a:gd name="T7" fmla="*/ 5 h 11"/>
              <a:gd name="T8" fmla="*/ 6 w 64"/>
              <a:gd name="T9" fmla="*/ 11 h 11"/>
              <a:gd name="T10" fmla="*/ 58 w 64"/>
              <a:gd name="T11" fmla="*/ 11 h 11"/>
              <a:gd name="T12" fmla="*/ 64 w 64"/>
              <a:gd name="T13" fmla="*/ 5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11">
                <a:moveTo>
                  <a:pt x="64" y="5"/>
                </a:moveTo>
                <a:cubicBezTo>
                  <a:pt x="64" y="2"/>
                  <a:pt x="61" y="0"/>
                  <a:pt x="58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9"/>
                  <a:pt x="2" y="11"/>
                  <a:pt x="6" y="11"/>
                </a:cubicBezTo>
                <a:cubicBezTo>
                  <a:pt x="58" y="11"/>
                  <a:pt x="58" y="11"/>
                  <a:pt x="58" y="11"/>
                </a:cubicBezTo>
                <a:cubicBezTo>
                  <a:pt x="61" y="11"/>
                  <a:pt x="64" y="9"/>
                  <a:pt x="64" y="5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22" name="Freeform: Shape 22"/>
          <p:cNvSpPr/>
          <p:nvPr>
            <p:custDataLst>
              <p:tags r:id="rId16"/>
            </p:custDataLst>
          </p:nvPr>
        </p:nvSpPr>
        <p:spPr bwMode="auto">
          <a:xfrm>
            <a:off x="5584955" y="2862938"/>
            <a:ext cx="197911" cy="469037"/>
          </a:xfrm>
          <a:custGeom>
            <a:avLst/>
            <a:gdLst>
              <a:gd name="T0" fmla="*/ 54 w 58"/>
              <a:gd name="T1" fmla="*/ 14 h 108"/>
              <a:gd name="T2" fmla="*/ 50 w 58"/>
              <a:gd name="T3" fmla="*/ 96 h 108"/>
              <a:gd name="T4" fmla="*/ 48 w 58"/>
              <a:gd name="T5" fmla="*/ 107 h 108"/>
              <a:gd name="T6" fmla="*/ 44 w 58"/>
              <a:gd name="T7" fmla="*/ 108 h 108"/>
              <a:gd name="T8" fmla="*/ 38 w 58"/>
              <a:gd name="T9" fmla="*/ 104 h 108"/>
              <a:gd name="T10" fmla="*/ 45 w 58"/>
              <a:gd name="T11" fmla="*/ 3 h 108"/>
              <a:gd name="T12" fmla="*/ 55 w 58"/>
              <a:gd name="T13" fmla="*/ 4 h 108"/>
              <a:gd name="T14" fmla="*/ 54 w 58"/>
              <a:gd name="T15" fmla="*/ 1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108">
                <a:moveTo>
                  <a:pt x="54" y="14"/>
                </a:moveTo>
                <a:cubicBezTo>
                  <a:pt x="48" y="19"/>
                  <a:pt x="19" y="47"/>
                  <a:pt x="50" y="96"/>
                </a:cubicBezTo>
                <a:cubicBezTo>
                  <a:pt x="53" y="100"/>
                  <a:pt x="51" y="104"/>
                  <a:pt x="48" y="107"/>
                </a:cubicBezTo>
                <a:cubicBezTo>
                  <a:pt x="47" y="107"/>
                  <a:pt x="45" y="108"/>
                  <a:pt x="44" y="108"/>
                </a:cubicBezTo>
                <a:cubicBezTo>
                  <a:pt x="42" y="108"/>
                  <a:pt x="39" y="106"/>
                  <a:pt x="38" y="104"/>
                </a:cubicBezTo>
                <a:cubicBezTo>
                  <a:pt x="0" y="45"/>
                  <a:pt x="37" y="9"/>
                  <a:pt x="45" y="3"/>
                </a:cubicBezTo>
                <a:cubicBezTo>
                  <a:pt x="48" y="0"/>
                  <a:pt x="53" y="1"/>
                  <a:pt x="55" y="4"/>
                </a:cubicBezTo>
                <a:cubicBezTo>
                  <a:pt x="58" y="7"/>
                  <a:pt x="58" y="12"/>
                  <a:pt x="54" y="14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25" name="文本框 24"/>
          <p:cNvSpPr txBox="1"/>
          <p:nvPr/>
        </p:nvSpPr>
        <p:spPr>
          <a:xfrm>
            <a:off x="1981517" y="1327523"/>
            <a:ext cx="1481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模型转换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6757" y="1835916"/>
            <a:ext cx="3737709" cy="3549569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8729030" y="1322986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  <a:sym typeface="Arial" panose="020B0604020202020204" pitchFamily="34" charset="0"/>
              </a:rPr>
              <a:t>量化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60300" y="1985228"/>
            <a:ext cx="3334585" cy="78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5709" y="2757735"/>
            <a:ext cx="2836614" cy="3578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RKLLM Toolkit 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1034" y="2139733"/>
            <a:ext cx="6355631" cy="291871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07" y="1089531"/>
            <a:ext cx="2407589" cy="501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RKLLM Toolkit 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转换与量化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66" y="1215333"/>
            <a:ext cx="6096528" cy="1318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86" y="3429000"/>
            <a:ext cx="5997460" cy="1737511"/>
          </a:xfrm>
          <a:prstGeom prst="rect">
            <a:avLst/>
          </a:prstGeom>
        </p:spPr>
      </p:pic>
      <p:sp>
        <p:nvSpPr>
          <p:cNvPr id="7" name="箭头: 下 6"/>
          <p:cNvSpPr/>
          <p:nvPr/>
        </p:nvSpPr>
        <p:spPr>
          <a:xfrm>
            <a:off x="2960370" y="2602287"/>
            <a:ext cx="297180" cy="7581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125" y="3600466"/>
            <a:ext cx="5056075" cy="1465529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6371846" y="3797300"/>
            <a:ext cx="566164" cy="408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125" y="1011405"/>
            <a:ext cx="3932825" cy="2121896"/>
          </a:xfrm>
          <a:prstGeom prst="rect">
            <a:avLst/>
          </a:prstGeom>
        </p:spPr>
      </p:pic>
      <p:sp>
        <p:nvSpPr>
          <p:cNvPr id="14" name="箭头: 上 13"/>
          <p:cNvSpPr/>
          <p:nvPr/>
        </p:nvSpPr>
        <p:spPr>
          <a:xfrm>
            <a:off x="8549640" y="3133301"/>
            <a:ext cx="297180" cy="46716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 t="9970"/>
          <a:stretch>
            <a:fillRect/>
          </a:stretch>
        </p:blipFill>
        <p:spPr>
          <a:xfrm>
            <a:off x="5482324" y="5321737"/>
            <a:ext cx="6134632" cy="104971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353" y="5235091"/>
            <a:ext cx="838273" cy="105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</a:t>
            </a:r>
            <a:r>
              <a:rPr lang="en-US" altLang="zh-CN" sz="28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部署程序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81517" y="1327523"/>
            <a:ext cx="193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安装编译器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58105" y="1325568"/>
            <a:ext cx="2186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编译部署程序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26" y="1809593"/>
            <a:ext cx="4831499" cy="101354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rcRect t="64678"/>
          <a:stretch>
            <a:fillRect/>
          </a:stretch>
        </p:blipFill>
        <p:spPr>
          <a:xfrm>
            <a:off x="1258180" y="3083408"/>
            <a:ext cx="2860868" cy="230790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59" y="1915613"/>
            <a:ext cx="6078293" cy="1503907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281640" y="3880069"/>
            <a:ext cx="2370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更新板端</a:t>
            </a:r>
            <a:r>
              <a:rPr lang="en-US" altLang="zh-CN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NPU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l="3544" t="12468"/>
          <a:stretch>
            <a:fillRect/>
          </a:stretch>
        </p:blipFill>
        <p:spPr>
          <a:xfrm>
            <a:off x="6096000" y="4341734"/>
            <a:ext cx="5863254" cy="1652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2054225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0820" y="236855"/>
            <a:ext cx="1781609" cy="417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平台对比</a:t>
            </a:r>
            <a:endParaRPr lang="zh-CN" altLang="en-US" sz="28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569595" y="1002030"/>
          <a:ext cx="10869930" cy="500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025"/>
                <a:gridCol w="3034862"/>
                <a:gridCol w="3097522"/>
                <a:gridCol w="3097521"/>
              </a:tblGrid>
              <a:tr h="687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0" dirty="0">
                          <a:solidFill>
                            <a:schemeClr val="bg1"/>
                          </a:solidFill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特性</a:t>
                      </a:r>
                      <a:endParaRPr lang="zh-CN" altLang="en-US" sz="3200" b="0" dirty="0">
                        <a:solidFill>
                          <a:schemeClr val="bg1"/>
                        </a:solidFill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0" dirty="0">
                          <a:solidFill>
                            <a:schemeClr val="bg1"/>
                          </a:solidFill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Ollama</a:t>
                      </a:r>
                      <a:endParaRPr lang="zh-CN" altLang="en-US" sz="3200" b="0" dirty="0">
                        <a:solidFill>
                          <a:schemeClr val="bg1"/>
                        </a:solidFill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3200" b="0" dirty="0">
                          <a:solidFill>
                            <a:schemeClr val="bg1"/>
                          </a:solidFill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API</a:t>
                      </a:r>
                      <a:endParaRPr lang="zh-CN" altLang="en-US" sz="3200" b="0" dirty="0">
                        <a:solidFill>
                          <a:schemeClr val="bg1"/>
                        </a:solidFill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dirty="0">
                          <a:solidFill>
                            <a:schemeClr val="bg1"/>
                          </a:solidFill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LM Studio</a:t>
                      </a:r>
                      <a:endParaRPr lang="zh-CN" altLang="en-US" sz="3200" b="0" dirty="0">
                        <a:solidFill>
                          <a:schemeClr val="bg1"/>
                        </a:solidFill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</a:tr>
              <a:tr h="657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开源性</a:t>
                      </a:r>
                      <a:endParaRPr lang="zh-CN" altLang="en-US" sz="2400" b="1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开源</a:t>
                      </a: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，社区活跃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部分开源，取决于具体实现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闭源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</a:tr>
              <a:tr h="687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用户界面</a:t>
                      </a:r>
                      <a:endParaRPr lang="zh-CN" altLang="en-US" sz="2400" b="1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命令行为主，无自带图形界面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无自带图形界面，通过编程调用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提供图形化界面，操作简单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</a:tr>
              <a:tr h="687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模型支持</a:t>
                      </a:r>
                      <a:endParaRPr lang="zh-CN" altLang="en-US" sz="2400" b="1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支持多种预训练模型，模型种类相对有限</a:t>
                      </a:r>
                      <a:endParaRPr lang="zh-CN" altLang="en-US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支持多种模型，取决于后端框架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模型选择丰富，支持</a:t>
                      </a:r>
                      <a:r>
                        <a:rPr lang="en-US" altLang="zh-CN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 Hugging Face </a:t>
                      </a: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等平台的模型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</a:tr>
              <a:tr h="687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硬件支持</a:t>
                      </a:r>
                      <a:endParaRPr lang="zh-CN" altLang="en-US" sz="2400" b="1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支持多操作系统（</a:t>
                      </a:r>
                      <a:r>
                        <a:rPr lang="en-US" altLang="zh-CN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macOS</a:t>
                      </a:r>
                      <a:r>
                        <a:rPr lang="zh-CN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、</a:t>
                      </a:r>
                      <a:r>
                        <a:rPr lang="en-US" altLang="zh-CN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Linux</a:t>
                      </a:r>
                      <a:r>
                        <a:rPr lang="zh-CN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、</a:t>
                      </a:r>
                      <a:r>
                        <a:rPr lang="en-US" altLang="zh-CN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Windows</a:t>
                      </a:r>
                      <a:r>
                        <a:rPr lang="zh-CN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），自动利用</a:t>
                      </a:r>
                      <a:r>
                        <a:rPr lang="en-US" altLang="zh-CN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 GPU </a:t>
                      </a:r>
                      <a:r>
                        <a:rPr lang="zh-CN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加速</a:t>
                      </a:r>
                      <a:endParaRPr lang="zh-CN" altLang="en-US"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支持多种硬件平台，需自行配置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支持</a:t>
                      </a:r>
                      <a:r>
                        <a:rPr lang="en-US" altLang="zh-CN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 Windows </a:t>
                      </a: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和</a:t>
                      </a:r>
                      <a:r>
                        <a:rPr lang="en-US" altLang="zh-CN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 macOS</a:t>
                      </a: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，支持多种</a:t>
                      </a:r>
                      <a:r>
                        <a:rPr lang="en-US" altLang="zh-CN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 GPU</a:t>
                      </a: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（包括</a:t>
                      </a:r>
                      <a:r>
                        <a:rPr lang="en-US" altLang="zh-CN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 AMD</a:t>
                      </a: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、</a:t>
                      </a:r>
                      <a:r>
                        <a:rPr lang="en-US" altLang="zh-CN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Intel</a:t>
                      </a: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、</a:t>
                      </a:r>
                      <a:r>
                        <a:rPr lang="en-US" altLang="zh-CN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NVIDIA </a:t>
                      </a: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等）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</a:tr>
              <a:tr h="687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适用场景</a:t>
                      </a:r>
                      <a:endParaRPr lang="zh-CN" altLang="en-US" sz="2400" b="1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适合快速部署、轻量级应用、</a:t>
                      </a:r>
                      <a:r>
                        <a:rPr lang="en-US" altLang="zh-CN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API </a:t>
                      </a:r>
                      <a:r>
                        <a:rPr lang="zh-CN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集成</a:t>
                      </a:r>
                      <a:endParaRPr lang="zh-CN" altLang="en-US"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适合技术开发、灵活运用、高性能需求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适合创意写作、本地</a:t>
                      </a:r>
                      <a:r>
                        <a:rPr lang="en-US" altLang="zh-CN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 AI </a:t>
                      </a: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  <a:cs typeface="华文中宋" panose="02010600040101010101" charset="-122"/>
                        </a:rPr>
                        <a:t>助手、模型深度定制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</a:tr>
              <a:tr h="687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性能表现</a:t>
                      </a:r>
                      <a:endParaRPr lang="zh-CN" altLang="en-US" sz="2400" b="1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推理速度快，适合低资源设备</a:t>
                      </a:r>
                      <a:endParaRPr lang="zh-CN" altLang="en-US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性能取决于后端优化和硬件配置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华文宋体" panose="02010600040101010101" pitchFamily="2" charset="-122"/>
                          <a:ea typeface="华文宋体" panose="02010600040101010101" pitchFamily="2" charset="-122"/>
                        </a:rPr>
                        <a:t>性能强大，适合高性能硬件</a:t>
                      </a:r>
                      <a:endParaRPr lang="zh-CN" altLang="en-US" dirty="0">
                        <a:latin typeface="华文宋体" panose="02010600040101010101" pitchFamily="2" charset="-122"/>
                        <a:ea typeface="华文宋体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986145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36855"/>
            <a:ext cx="6621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Ollama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Deepseek-r1:1.5B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241300" y="920115"/>
            <a:ext cx="5471160" cy="365823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29565" y="1077595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1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：下载</a:t>
            </a:r>
            <a:r>
              <a:rPr lang="en-US" altLang="zh-CN" sz="2000" b="1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Ollama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软件</a:t>
            </a:r>
            <a:endParaRPr lang="zh-CN" altLang="en-US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29565" y="1370330"/>
            <a:ext cx="5440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打开官网地址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https://ollama.com/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，根据电脑系统下载对应的安装包，然后安装即可。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93370" y="2015490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2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：启动</a:t>
            </a:r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Ollama</a:t>
            </a:r>
            <a:endParaRPr lang="en-US" altLang="zh-CN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329565" y="2315845"/>
            <a:ext cx="5440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任务栏右侧点击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显示隐藏的图标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”,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出现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Ollama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羊驼图标即为启动成功。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93370" y="2956560"/>
            <a:ext cx="531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Step 3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 Rounded MT Bold" panose="020F0704030504030204" charset="0"/>
              </a:rPr>
              <a:t>：运行对应的模型</a:t>
            </a:r>
            <a:endParaRPr lang="zh-CN" altLang="en-US" sz="20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293370" y="3261360"/>
            <a:ext cx="547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打开命令行（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cmd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），输入：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ollama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 run {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model_name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}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。（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{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model_name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}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替换成真实的模型名字，其名字可以在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 https://ollama.com/search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中获取）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61620" y="4739640"/>
            <a:ext cx="5471160" cy="137160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9560" y="4835525"/>
            <a:ext cx="5362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以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  <a:sym typeface="+mn-ea"/>
              </a:rPr>
              <a:t>部署Deepseek-r1:1.5B模型为例，在命令行中输入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ollama run deepseek-r1:1.5b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（命令可直接在网页中复制，注意选择部署模型的大小，此处以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1.5b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中宋" panose="02010600040101010101" charset="-122"/>
              </a:rPr>
              <a:t>为例），等待模型下载完成即可使用。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华文中宋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46924" y="360045"/>
            <a:ext cx="1985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模型运行效果</a:t>
            </a:r>
            <a:endParaRPr lang="zh-CN" altLang="en-US" sz="2000"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109" y="861823"/>
            <a:ext cx="5640025" cy="4949569"/>
          </a:xfrm>
          <a:prstGeom prst="rect">
            <a:avLst/>
          </a:prstGeom>
          <a:ln w="127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9" name="文本框 18"/>
          <p:cNvSpPr txBox="1"/>
          <p:nvPr/>
        </p:nvSpPr>
        <p:spPr>
          <a:xfrm>
            <a:off x="6384847" y="5914390"/>
            <a:ext cx="51625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2000" b="1" i="0" dirty="0">
                <a:solidFill>
                  <a:schemeClr val="accent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中宋" panose="02010600040101010101" charset="-122"/>
              </a:rPr>
              <a:t>可以看到模型具有 think 的能力，但是由于所选择的模型比较小，效果依然不是特别好。</a:t>
            </a:r>
            <a:endParaRPr lang="zh-CN" altLang="en-US" sz="2000" b="1" i="0" dirty="0">
              <a:solidFill>
                <a:schemeClr val="accent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234.3,&quot;left&quot;:32.7,&quot;top&quot;:267.05,&quot;width&quot;:918.25}"/>
</p:tagLst>
</file>

<file path=ppt/tags/tag10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1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2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3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4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5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6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7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8.xml><?xml version="1.0" encoding="utf-8"?>
<p:tagLst xmlns:p="http://schemas.openxmlformats.org/presentationml/2006/main">
  <p:tag name="TABLE_ENDDRAG_ORIGIN_RECT" val="855*378"/>
  <p:tag name="TABLE_ENDDRAG_RECT" val="44*78*855*378"/>
</p:tagLst>
</file>

<file path=ppt/tags/tag19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20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1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2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3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4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5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6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7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8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29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3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30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31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32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33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34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35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36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37.xml><?xml version="1.0" encoding="utf-8"?>
<p:tagLst xmlns:p="http://schemas.openxmlformats.org/presentationml/2006/main">
  <p:tag name="KSO_WM_DIAGRAM_VIRTUALLY_FRAME" val="{&quot;height&quot;:288.05,&quot;left&quot;:19,&quot;top&quot;:72.45,&quot;width&quot;:435.35}"/>
</p:tagLst>
</file>

<file path=ppt/tags/tag38.xml><?xml version="1.0" encoding="utf-8"?>
<p:tagLst xmlns:p="http://schemas.openxmlformats.org/presentationml/2006/main">
  <p:tag name="COMMONDATA" val="eyJoZGlkIjoiMzE2MTNjYTRiNWExMmNhMzAwNGUwMjg1MjI5MTBmNGUifQ=="/>
</p:tagLst>
</file>

<file path=ppt/tags/tag4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5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6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7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8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9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2625</Words>
  <Application>WPS 演示</Application>
  <PresentationFormat>宽屏</PresentationFormat>
  <Paragraphs>198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宋体</vt:lpstr>
      <vt:lpstr>Wingdings</vt:lpstr>
      <vt:lpstr>思源宋体 CN Heavy</vt:lpstr>
      <vt:lpstr>思源黑体 CN Regular</vt:lpstr>
      <vt:lpstr>华文宋体</vt:lpstr>
      <vt:lpstr>华文中宋</vt:lpstr>
      <vt:lpstr>Lato</vt:lpstr>
      <vt:lpstr>等线</vt:lpstr>
      <vt:lpstr>Arial Rounded MT Bold</vt:lpstr>
      <vt:lpstr>华文仿宋</vt:lpstr>
      <vt:lpstr>阿里巴巴普惠体 B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</dc:creator>
  <cp:lastModifiedBy>不知所终</cp:lastModifiedBy>
  <cp:revision>95</cp:revision>
  <dcterms:created xsi:type="dcterms:W3CDTF">2023-05-22T13:14:00Z</dcterms:created>
  <dcterms:modified xsi:type="dcterms:W3CDTF">2025-03-22T05:41:17Z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0A634CD443EC466F8ADC1655BEB5950D_13</vt:lpwstr>
  </property>
  <property fmtid="{D5CDD505-2E9C-101B-9397-08002B2CF9AE}" pid="3" name="KSOProductBuildVer">
    <vt:lpwstr>2052-12.1.0.20305</vt:lpwstr>
  </property>
</Properties>
</file>